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C3C5E4C-B923-4CCC-B632-59EF649024A3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7436281-1235-4B3F-9605-9E79B8C6CE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Европейская неделя иммунизации.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67508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6"/>
                </a:solidFill>
              </a:rPr>
              <a:t>21 - 26 </a:t>
            </a:r>
            <a:r>
              <a:rPr lang="ru-RU" sz="4400" dirty="0" smtClean="0">
                <a:solidFill>
                  <a:schemeClr val="accent6"/>
                </a:solidFill>
              </a:rPr>
              <a:t>апреля </a:t>
            </a:r>
            <a:endParaRPr lang="ru-RU" sz="4400" dirty="0" smtClean="0">
              <a:solidFill>
                <a:schemeClr val="accent6"/>
              </a:solidFill>
            </a:endParaRPr>
          </a:p>
          <a:p>
            <a:pPr algn="ctr"/>
            <a:r>
              <a:rPr lang="ru-RU" sz="4400" smtClean="0">
                <a:solidFill>
                  <a:schemeClr val="accent6"/>
                </a:solidFill>
              </a:rPr>
              <a:t>2014г</a:t>
            </a:r>
            <a:endParaRPr lang="ru-RU" sz="4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428604"/>
            <a:ext cx="4214810" cy="2071702"/>
          </a:xfrm>
        </p:spPr>
        <p:txBody>
          <a:bodyPr>
            <a:normAutofit/>
          </a:bodyPr>
          <a:lstStyle/>
          <a:p>
            <a:r>
              <a:rPr lang="ru-RU" dirty="0" smtClean="0"/>
              <a:t>Прививки против кори, краснухи и эпидемического паротита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2643182"/>
            <a:ext cx="3857652" cy="4000528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Корь - это тяжело протекающая вирусная инфекция, с высокой смертностью (в некоторых странах до 10%), осложняющаяся пневмонией (воспаление легких), энцефалитом (воспаление вещества мозга).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Краснуха - острозаразное вирусное заболевание, проявляющееся сыпью на коже, увеличением </a:t>
            </a:r>
            <a:r>
              <a:rPr lang="ru-RU" sz="1600" dirty="0" err="1" smtClean="0">
                <a:solidFill>
                  <a:schemeClr val="bg1"/>
                </a:solidFill>
              </a:rPr>
              <a:t>лимфоузлов</a:t>
            </a:r>
            <a:r>
              <a:rPr lang="ru-RU" sz="1600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Вирус эпидемического паротита поражает не только слюнную железу, но и другие железистые органы: яичники, яички (это может быть причиной бесплодия), поджелудочную железу, возможно воспаление вещества мозга (энцефалит). </a:t>
            </a:r>
          </a:p>
          <a:p>
            <a:endParaRPr lang="ru-RU" dirty="0"/>
          </a:p>
        </p:txBody>
      </p:sp>
      <p:pic>
        <p:nvPicPr>
          <p:cNvPr id="5" name="Рисунок 4" descr="i.jpeg9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241" r="1724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642918"/>
            <a:ext cx="4000528" cy="1071570"/>
          </a:xfrm>
        </p:spPr>
        <p:txBody>
          <a:bodyPr/>
          <a:lstStyle/>
          <a:p>
            <a:pPr algn="ctr"/>
            <a:r>
              <a:rPr lang="ru-RU" dirty="0" smtClean="0"/>
              <a:t>Прививка против гриппа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1857364"/>
            <a:ext cx="3786214" cy="457203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Необходимо прививаться вакцинами, состав которых меняется ежегодно и соответствует спектру тех вирусов, которые распространены именно в этом году (мониторинг проводит ВОЗ).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Делать </a:t>
            </a:r>
            <a:r>
              <a:rPr lang="ru-RU" sz="2000" b="1" dirty="0" smtClean="0">
                <a:solidFill>
                  <a:schemeClr val="bg1"/>
                </a:solidFill>
              </a:rPr>
              <a:t>прививку</a:t>
            </a:r>
            <a:r>
              <a:rPr lang="ru-RU" sz="2000" dirty="0" smtClean="0">
                <a:solidFill>
                  <a:schemeClr val="bg1"/>
                </a:solidFill>
              </a:rPr>
              <a:t> против гриппа надо еще и потому, что в присутствии вирусов гриппа очень многие слабые вирусы и бактерии становятся более агрессивными и могут вызывать обострения хронических заболеваний или провоцировать возникновение другой инфекции. </a:t>
            </a:r>
          </a:p>
          <a:p>
            <a:endParaRPr lang="ru-RU" dirty="0"/>
          </a:p>
        </p:txBody>
      </p:sp>
      <p:pic>
        <p:nvPicPr>
          <p:cNvPr id="7" name="Рисунок 6" descr="i.jpeg7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7111" r="1711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1143000"/>
            <a:ext cx="4214810" cy="107155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Дает ли прививка 100% защиту от заболевания?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143504" y="2357430"/>
            <a:ext cx="4000496" cy="414340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bg1"/>
                </a:solidFill>
              </a:rPr>
              <a:t>К сожалению, ни одна вакцина не дает 100% защиты по целому ряду причин. Но мы с уверенностью можем сказать, что из 100 детей и взрослых, привитых против столбняка, дифтерии, кори, краснухи, вирусного гепатита В, 95% будут защищены от этих инфекций. Кроме того, если человек и заболеет инфекционным заболеванием, то заболевание, как правило, протекает гораздо легче и не возникает осложнений, приводящих к </a:t>
            </a:r>
            <a:r>
              <a:rPr lang="ru-RU" sz="1800" dirty="0" err="1" smtClean="0">
                <a:solidFill>
                  <a:schemeClr val="bg1"/>
                </a:solidFill>
              </a:rPr>
              <a:t>инвалидизации</a:t>
            </a:r>
            <a:r>
              <a:rPr lang="ru-RU" sz="1800" dirty="0" smtClean="0">
                <a:solidFill>
                  <a:schemeClr val="bg1"/>
                </a:solidFill>
              </a:rPr>
              <a:t>, чем у </a:t>
            </a:r>
            <a:r>
              <a:rPr lang="ru-RU" sz="1800" dirty="0" err="1" smtClean="0">
                <a:solidFill>
                  <a:schemeClr val="bg1"/>
                </a:solidFill>
              </a:rPr>
              <a:t>непривитых</a:t>
            </a:r>
            <a:r>
              <a:rPr lang="ru-RU" sz="1800" dirty="0" smtClean="0">
                <a:solidFill>
                  <a:schemeClr val="bg1"/>
                </a:solidFill>
              </a:rPr>
              <a:t>.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.jpeg11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534" b="1653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642918"/>
            <a:ext cx="34290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14942" y="2071678"/>
            <a:ext cx="3786214" cy="442915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Ежегодно иммунизация спасает миллионы жизней, предотвращая случаи смерти и инвалидности, связанные с инфекционными заболеваниями, хотя затраты на нее намного ниже, чем стоимость лечения.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Экономический ущерб от 1 случая вирусного гепатита В составляет более 13 тысяч рублей, а </a:t>
            </a:r>
            <a:r>
              <a:rPr lang="ru-RU" dirty="0" err="1" smtClean="0">
                <a:solidFill>
                  <a:schemeClr val="bg1"/>
                </a:solidFill>
              </a:rPr>
              <a:t>вакцинопрофилактика</a:t>
            </a:r>
            <a:r>
              <a:rPr lang="ru-RU" dirty="0" smtClean="0">
                <a:solidFill>
                  <a:schemeClr val="bg1"/>
                </a:solidFill>
              </a:rPr>
              <a:t> ребенка даже в негосударственном медицинском учреждении обойдется родителям за полный цикл вакцинации 1100 - 1200 рублей, взрослого – 1500 рублей.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 охвате прививками населения города до 30%, уровень заболеваемости гриппом снижается почти в 6 раз и сокращается период эпидемии. При этом затраты на проведение прививок одной трети населения города – около 500 тыс. человек, составят около 75 млн. рублей, а экономический ущерб от такого же количества заболевших гриппом и ОРВИ уже исчисляется  более 1,5 млрд.рублей.</a:t>
            </a:r>
          </a:p>
          <a:p>
            <a:endParaRPr lang="ru-RU" dirty="0"/>
          </a:p>
        </p:txBody>
      </p:sp>
      <p:pic>
        <p:nvPicPr>
          <p:cNvPr id="6" name="Рисунок 5" descr="i.jpeg6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33" r="733"/>
          <a:stretch>
            <a:fillRect/>
          </a:stretch>
        </p:blipFill>
        <p:spPr/>
      </p:pic>
      <p:sp>
        <p:nvSpPr>
          <p:cNvPr id="5" name="Прямоугольник 4"/>
          <p:cNvSpPr/>
          <p:nvPr/>
        </p:nvSpPr>
        <p:spPr>
          <a:xfrm>
            <a:off x="5286380" y="785794"/>
            <a:ext cx="35004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25000"/>
                  </a:schemeClr>
                </a:solidFill>
              </a:rPr>
              <a:t>Иммунизация является эффективной мерой с точки зрения затрат</a:t>
            </a:r>
            <a:endParaRPr lang="ru-RU" sz="2400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1428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1071546"/>
            <a:ext cx="3429000" cy="5072098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Эффективность </a:t>
            </a:r>
            <a:r>
              <a:rPr lang="ru-RU" sz="2000" dirty="0" err="1" smtClean="0">
                <a:solidFill>
                  <a:schemeClr val="bg1"/>
                </a:solidFill>
              </a:rPr>
              <a:t>вакцинопрофилактики</a:t>
            </a:r>
            <a:r>
              <a:rPr lang="ru-RU" sz="2000" dirty="0" smtClean="0">
                <a:solidFill>
                  <a:schemeClr val="bg1"/>
                </a:solidFill>
              </a:rPr>
              <a:t> подтверждается отсутствием таких инфекций среди детей, как полиомиелит, вызванный диким штаммом вируса, токсические формы дифтерии, столбняк новорожденных, </a:t>
            </a:r>
            <a:r>
              <a:rPr lang="ru-RU" sz="2000" dirty="0" err="1" smtClean="0">
                <a:solidFill>
                  <a:schemeClr val="bg1"/>
                </a:solidFill>
              </a:rPr>
              <a:t>генерализованные</a:t>
            </a:r>
            <a:r>
              <a:rPr lang="ru-RU" sz="2000" dirty="0" smtClean="0">
                <a:solidFill>
                  <a:schemeClr val="bg1"/>
                </a:solidFill>
              </a:rPr>
              <a:t> формы туберкулеза, вирусный гепатит В. К единичным случаям сведена заболеваемость корью, эпидемическим паротитом, краснухой.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7" name="Рисунок 6" descr="2008041510150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3880" b="388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0" y="1143000"/>
            <a:ext cx="4071966" cy="16430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«Предупредить – Защитить – Привить»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Лозунг </a:t>
            </a:r>
            <a:r>
              <a:rPr lang="ru-RU" sz="2800" dirty="0" smtClean="0">
                <a:solidFill>
                  <a:schemeClr val="bg1"/>
                </a:solidFill>
              </a:rPr>
              <a:t>для всего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Европейского Региона</a:t>
            </a:r>
            <a:r>
              <a:rPr lang="ru-RU" sz="2800" b="1" dirty="0" smtClean="0">
                <a:solidFill>
                  <a:schemeClr val="bg1"/>
                </a:solidFill>
              </a:rPr>
              <a:t>: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i="1" dirty="0" smtClean="0">
                <a:solidFill>
                  <a:schemeClr val="bg1"/>
                </a:solidFill>
              </a:rPr>
              <a:t>Защити себя и своих близких! Сделай прививку!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100072810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762" b="1876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3007"/>
            <a:ext cx="91440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АНКЕТА для школьников</a:t>
            </a: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b="1" dirty="0" smtClean="0"/>
              <a:t>1</a:t>
            </a:r>
            <a:r>
              <a:rPr lang="ru-RU" sz="2000" b="1" dirty="0" smtClean="0"/>
              <a:t>. Знаешь ли ты, зачем делают прививки?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                         -да;</a:t>
            </a:r>
          </a:p>
          <a:p>
            <a:r>
              <a:rPr lang="ru-RU" sz="2000" dirty="0" smtClean="0"/>
              <a:t>                         - нет.</a:t>
            </a:r>
            <a:endParaRPr lang="en-US" sz="2000" dirty="0" smtClean="0"/>
          </a:p>
          <a:p>
            <a:r>
              <a:rPr lang="ru-RU" sz="2000" b="1" dirty="0" smtClean="0"/>
              <a:t>2. Боишься ли ты прививок?</a:t>
            </a:r>
            <a:endParaRPr lang="ru-RU" sz="2000" dirty="0" smtClean="0"/>
          </a:p>
          <a:p>
            <a:r>
              <a:rPr lang="ru-RU" sz="2000" dirty="0" smtClean="0"/>
              <a:t>                        - да;</a:t>
            </a:r>
          </a:p>
          <a:p>
            <a:r>
              <a:rPr lang="ru-RU" sz="2000" dirty="0" smtClean="0"/>
              <a:t>                        - нет.</a:t>
            </a:r>
          </a:p>
          <a:p>
            <a:r>
              <a:rPr lang="ru-RU" sz="2000" b="1" dirty="0" smtClean="0"/>
              <a:t>3. Какие прививки тебе делали?</a:t>
            </a:r>
            <a:endParaRPr lang="ru-RU" sz="2000" dirty="0" smtClean="0"/>
          </a:p>
          <a:p>
            <a:r>
              <a:rPr lang="ru-RU" sz="2000" dirty="0" smtClean="0"/>
              <a:t>           - все, какие положено делать;</a:t>
            </a:r>
          </a:p>
          <a:p>
            <a:r>
              <a:rPr lang="ru-RU" sz="2000" dirty="0" smtClean="0"/>
              <a:t>                       - я не знаю;</a:t>
            </a:r>
          </a:p>
          <a:p>
            <a:r>
              <a:rPr lang="ru-RU" sz="2000" dirty="0" smtClean="0"/>
              <a:t>                       - мне запрещают делать прививки родители</a:t>
            </a:r>
            <a:endParaRPr lang="en-US" sz="2000" dirty="0" smtClean="0"/>
          </a:p>
          <a:p>
            <a:r>
              <a:rPr lang="ru-RU" sz="2000" b="1" dirty="0" smtClean="0"/>
              <a:t> 4. Слышали ли вы что-либо о Европейской Неделе иммунизации?</a:t>
            </a:r>
            <a:endParaRPr lang="ru-RU" sz="2000" dirty="0" smtClean="0"/>
          </a:p>
          <a:p>
            <a:r>
              <a:rPr lang="ru-RU" sz="2000" dirty="0" smtClean="0"/>
              <a:t>- да									</a:t>
            </a:r>
          </a:p>
          <a:p>
            <a:pPr>
              <a:buFontTx/>
              <a:buChar char="-"/>
            </a:pPr>
            <a:r>
              <a:rPr lang="ru-RU" sz="2000" dirty="0" smtClean="0"/>
              <a:t>Нет</a:t>
            </a:r>
            <a:endParaRPr lang="en-US" sz="2000" dirty="0" smtClean="0"/>
          </a:p>
          <a:p>
            <a:r>
              <a:rPr lang="ru-RU" b="1" dirty="0" smtClean="0"/>
              <a:t> 5. Где вы слышали об этом мероприятии?</a:t>
            </a:r>
            <a:endParaRPr lang="ru-RU" sz="1400" dirty="0" smtClean="0"/>
          </a:p>
          <a:p>
            <a:pPr lvl="1"/>
            <a:r>
              <a:rPr lang="en-US" dirty="0" smtClean="0"/>
              <a:t>(a)</a:t>
            </a:r>
            <a:r>
              <a:rPr lang="ru-RU" dirty="0" smtClean="0"/>
              <a:t>По радио                                                              (е) В школе </a:t>
            </a:r>
            <a:endParaRPr lang="ru-RU" sz="1400" dirty="0" smtClean="0"/>
          </a:p>
          <a:p>
            <a:pPr lvl="1"/>
            <a:r>
              <a:rPr lang="en-US" dirty="0" smtClean="0"/>
              <a:t>(b)</a:t>
            </a:r>
            <a:r>
              <a:rPr lang="ru-RU" dirty="0" smtClean="0"/>
              <a:t>По телевидению                                                  (</a:t>
            </a:r>
            <a:r>
              <a:rPr lang="en-US" dirty="0" smtClean="0"/>
              <a:t>f</a:t>
            </a:r>
            <a:r>
              <a:rPr lang="ru-RU" dirty="0" smtClean="0"/>
              <a:t>) в ЛПУ</a:t>
            </a:r>
            <a:endParaRPr lang="ru-RU" sz="1400" dirty="0" smtClean="0"/>
          </a:p>
          <a:p>
            <a:pPr lvl="1"/>
            <a:r>
              <a:rPr lang="en-US" dirty="0" smtClean="0"/>
              <a:t>©</a:t>
            </a:r>
            <a:r>
              <a:rPr lang="ru-RU" dirty="0" smtClean="0"/>
              <a:t>В газетах/журналах                                             (</a:t>
            </a:r>
            <a:r>
              <a:rPr lang="en-US" dirty="0" smtClean="0"/>
              <a:t>g</a:t>
            </a:r>
            <a:r>
              <a:rPr lang="ru-RU" dirty="0" smtClean="0"/>
              <a:t>) Это на слуху</a:t>
            </a:r>
            <a:endParaRPr lang="ru-RU" sz="1400" dirty="0" smtClean="0"/>
          </a:p>
          <a:p>
            <a:r>
              <a:rPr lang="en-US" dirty="0" smtClean="0"/>
              <a:t>(d)</a:t>
            </a:r>
            <a:r>
              <a:rPr lang="ru-RU" dirty="0" smtClean="0"/>
              <a:t>Другая реклама                                         (</a:t>
            </a:r>
            <a:r>
              <a:rPr lang="en-US" dirty="0" smtClean="0"/>
              <a:t>h</a:t>
            </a:r>
            <a:r>
              <a:rPr lang="ru-RU" dirty="0" smtClean="0"/>
              <a:t>) Прочее (укажите)_______________</a:t>
            </a:r>
            <a:endParaRPr lang="en-US" sz="3600" dirty="0" smtClean="0"/>
          </a:p>
          <a:p>
            <a:pPr>
              <a:buFontTx/>
              <a:buChar char="-"/>
            </a:pPr>
            <a:endParaRPr kumimoji="0" lang="en-US" sz="36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8403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0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 Вы считаете,  кому нужны прививки?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ребенку, чтобы не болеть;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врачам для выполнения плана;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-никому не нужны.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en-US" b="1" dirty="0" smtClean="0"/>
              <a:t>7</a:t>
            </a:r>
            <a:r>
              <a:rPr lang="ru-RU" b="1" dirty="0" smtClean="0"/>
              <a:t>.Наиболее объективную информацию о прививке можно получить:</a:t>
            </a:r>
            <a:endParaRPr lang="ru-RU" dirty="0" smtClean="0"/>
          </a:p>
          <a:p>
            <a:r>
              <a:rPr lang="ru-RU" dirty="0" smtClean="0"/>
              <a:t>- от участкового врача;</a:t>
            </a:r>
          </a:p>
          <a:p>
            <a:r>
              <a:rPr lang="ru-RU" dirty="0" smtClean="0"/>
              <a:t>- из средств массовой информации;</a:t>
            </a:r>
          </a:p>
          <a:p>
            <a:r>
              <a:rPr lang="ru-RU" dirty="0" smtClean="0"/>
              <a:t>- от других родителей;</a:t>
            </a:r>
          </a:p>
          <a:p>
            <a:pPr>
              <a:buFontTx/>
              <a:buChar char="-"/>
            </a:pPr>
            <a:r>
              <a:rPr lang="ru-RU" dirty="0" smtClean="0"/>
              <a:t>от знакомого медика.</a:t>
            </a:r>
            <a:endParaRPr lang="en-US" dirty="0" smtClean="0"/>
          </a:p>
          <a:p>
            <a:r>
              <a:rPr lang="en-US" b="1" dirty="0" smtClean="0"/>
              <a:t>8</a:t>
            </a:r>
            <a:r>
              <a:rPr lang="ru-RU" b="1" dirty="0" smtClean="0"/>
              <a:t>. Доверяете ли Вы информации о вакцинации, полученной из СМИ?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да		- нет</a:t>
            </a:r>
            <a:endParaRPr lang="en-US" dirty="0" smtClean="0"/>
          </a:p>
          <a:p>
            <a:r>
              <a:rPr lang="ru-RU" b="1" dirty="0" smtClean="0"/>
              <a:t>9. Будете ли вы прививаться сами и в будущем своего ребенка?</a:t>
            </a:r>
            <a:endParaRPr lang="ru-RU" dirty="0" smtClean="0"/>
          </a:p>
          <a:p>
            <a:r>
              <a:rPr lang="ru-RU" dirty="0" smtClean="0"/>
              <a:t>Да   _______          Нет   _______</a:t>
            </a:r>
          </a:p>
          <a:p>
            <a:r>
              <a:rPr lang="ru-RU" dirty="0" smtClean="0"/>
              <a:t>Почему?</a:t>
            </a:r>
            <a:endParaRPr lang="en-US" dirty="0" smtClean="0"/>
          </a:p>
          <a:p>
            <a:r>
              <a:rPr lang="ru-RU" b="1" dirty="0" smtClean="0"/>
              <a:t>10. Прививаетесь ли, Вы, против инфекционных заболеваний, </a:t>
            </a:r>
            <a:endParaRPr lang="en-US" b="1" dirty="0" smtClean="0"/>
          </a:p>
          <a:p>
            <a:r>
              <a:rPr lang="ru-RU" b="1" dirty="0" smtClean="0"/>
              <a:t>а также ваши близкие, родные, знакомые?</a:t>
            </a:r>
            <a:endParaRPr lang="ru-RU" dirty="0" smtClean="0"/>
          </a:p>
          <a:p>
            <a:r>
              <a:rPr lang="en-US" dirty="0" smtClean="0"/>
              <a:t>- </a:t>
            </a:r>
            <a:r>
              <a:rPr lang="ru-RU" dirty="0" smtClean="0"/>
              <a:t>Да                       - нет</a:t>
            </a:r>
          </a:p>
          <a:p>
            <a:pPr>
              <a:buFontTx/>
              <a:buChar char="-"/>
            </a:pPr>
            <a:r>
              <a:rPr lang="ru-RU" dirty="0" smtClean="0"/>
              <a:t>какие прививки делаете: _______________________________________________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marR="0" lvl="0" indent="2206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6252232"/>
          </a:xfrm>
        </p:spPr>
        <p:txBody>
          <a:bodyPr>
            <a:normAutofit/>
          </a:bodyPr>
          <a:lstStyle/>
          <a:p>
            <a:pPr marL="742950" indent="-742950" algn="ctr"/>
            <a:r>
              <a:rPr lang="ru-RU" sz="2000" dirty="0" smtClean="0"/>
              <a:t>Наши девизы:</a:t>
            </a:r>
            <a:br>
              <a:rPr lang="ru-RU" sz="2000" dirty="0" smtClean="0"/>
            </a:br>
            <a:r>
              <a:rPr lang="ru-RU" sz="2000" dirty="0" smtClean="0"/>
              <a:t>«Жить захочешь- потерпи и вакцину себе введи!»</a:t>
            </a:r>
            <a:br>
              <a:rPr lang="ru-RU" sz="2000" dirty="0" smtClean="0"/>
            </a:br>
            <a:r>
              <a:rPr lang="ru-RU" sz="2000" dirty="0" smtClean="0"/>
              <a:t>«Защити себя и своих близких!»</a:t>
            </a:r>
            <a:br>
              <a:rPr lang="ru-RU" sz="2000" dirty="0" smtClean="0"/>
            </a:br>
            <a:r>
              <a:rPr lang="ru-RU" sz="2000" dirty="0" smtClean="0"/>
              <a:t>«Защити  близких!» </a:t>
            </a:r>
            <a:br>
              <a:rPr lang="ru-RU" sz="2000" dirty="0" smtClean="0"/>
            </a:br>
            <a:r>
              <a:rPr lang="ru-RU" sz="2000" dirty="0" smtClean="0"/>
              <a:t>«Привейся и не парься!»</a:t>
            </a:r>
            <a:br>
              <a:rPr lang="ru-RU" sz="2000" dirty="0" smtClean="0"/>
            </a:br>
            <a:r>
              <a:rPr lang="ru-RU" sz="2000" dirty="0" smtClean="0"/>
              <a:t>«Прививка- это жизнь и здоровье»</a:t>
            </a:r>
            <a:br>
              <a:rPr lang="ru-RU" sz="2000" dirty="0" smtClean="0"/>
            </a:br>
            <a:r>
              <a:rPr lang="ru-RU" sz="2000" dirty="0" smtClean="0"/>
              <a:t>«Сделай прививку- перенеси болезнь лучше!»</a:t>
            </a:r>
            <a:br>
              <a:rPr lang="ru-RU" sz="2000" dirty="0" smtClean="0"/>
            </a:br>
            <a:r>
              <a:rPr lang="ru-RU" sz="2000" dirty="0" smtClean="0"/>
              <a:t>«Сделай прививку- победи болезнь!»</a:t>
            </a:r>
            <a:br>
              <a:rPr lang="ru-RU" sz="2000" dirty="0" smtClean="0"/>
            </a:br>
            <a:r>
              <a:rPr lang="ru-RU" sz="2000" dirty="0" smtClean="0"/>
              <a:t>«Привейся и живи спокойно!»</a:t>
            </a:r>
            <a:br>
              <a:rPr lang="ru-RU" sz="2000" dirty="0" smtClean="0"/>
            </a:br>
            <a:r>
              <a:rPr lang="ru-RU" sz="2000" dirty="0" smtClean="0"/>
              <a:t>«Прививка сейчас- счастливое будущее завтра!»</a:t>
            </a:r>
            <a:br>
              <a:rPr lang="ru-RU" sz="2000" dirty="0" smtClean="0"/>
            </a:br>
            <a:r>
              <a:rPr lang="ru-RU" sz="2000" dirty="0" smtClean="0"/>
              <a:t>«Сделай прививку и </a:t>
            </a:r>
            <a:r>
              <a:rPr lang="ru-RU" sz="2000" smtClean="0"/>
              <a:t>будь здоров!»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357166"/>
            <a:ext cx="34290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Цель Европейской недели иммунизации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389098" y="2357430"/>
            <a:ext cx="3429000" cy="314327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повышение уровня охвата вакцинацией, более глубокого понимания того, что каждый ребенок и взрослый нуждается в защите от болезней, предупреждаемых с помощью вакцин, и имеет на это право. Особое внимание будет уделяться деятельности, направленной на охват уязвимых групп населения.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Сохраненные файлы\Мама\иммун\2842876_f5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714356"/>
            <a:ext cx="3429000" cy="19288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Зачем нужны прививки?</a:t>
            </a: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Иммунизация каждого ребенка имеет жизненно важное значение для предупреждения заболеваний и защиты жизни.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images.jpeg2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9" b="1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214290"/>
            <a:ext cx="3786214" cy="142876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Прививки </a:t>
            </a:r>
            <a:endParaRPr lang="ru-RU" sz="44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5143504" y="1714488"/>
            <a:ext cx="3786214" cy="48577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Прививки</a:t>
            </a:r>
            <a:r>
              <a:rPr lang="ru-RU" sz="2000" dirty="0" smtClean="0">
                <a:solidFill>
                  <a:schemeClr val="bg1"/>
                </a:solidFill>
              </a:rPr>
              <a:t> или вакцины (от лат. слова "</a:t>
            </a:r>
            <a:r>
              <a:rPr lang="ru-RU" sz="2000" dirty="0" err="1" smtClean="0">
                <a:solidFill>
                  <a:schemeClr val="bg1"/>
                </a:solidFill>
              </a:rPr>
              <a:t>vacca</a:t>
            </a:r>
            <a:r>
              <a:rPr lang="ru-RU" sz="2000" dirty="0" smtClean="0">
                <a:solidFill>
                  <a:schemeClr val="bg1"/>
                </a:solidFill>
              </a:rPr>
              <a:t>" - корова) получили свое название по противооспенному препарату, приготовленному из содержимого коровьих оспинок английский врачом </a:t>
            </a:r>
            <a:r>
              <a:rPr lang="ru-RU" sz="2000" dirty="0" err="1" smtClean="0">
                <a:solidFill>
                  <a:schemeClr val="bg1"/>
                </a:solidFill>
              </a:rPr>
              <a:t>Дженнером</a:t>
            </a:r>
            <a:r>
              <a:rPr lang="ru-RU" sz="2000" dirty="0" smtClean="0">
                <a:solidFill>
                  <a:schemeClr val="bg1"/>
                </a:solidFill>
              </a:rPr>
              <a:t> в 1798 году. Он заметил, что если ввести содержимое оспины коровы, в котором присутствуют болезнетворные бактерии, в кожный надрез человеку, то он не заболеет натуральной оспой.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7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441" b="16441"/>
          <a:stretch>
            <a:fillRect/>
          </a:stretch>
        </p:blipFill>
        <p:spPr>
          <a:xfrm>
            <a:off x="142844" y="642918"/>
            <a:ext cx="4357718" cy="51435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500042"/>
            <a:ext cx="3429000" cy="8572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Прививки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286380" y="1357298"/>
            <a:ext cx="3714776" cy="550070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bg1"/>
                </a:solidFill>
              </a:rPr>
              <a:t>Прививки</a:t>
            </a:r>
            <a:r>
              <a:rPr lang="ru-RU" sz="1800" dirty="0" smtClean="0">
                <a:solidFill>
                  <a:schemeClr val="bg1"/>
                </a:solidFill>
              </a:rPr>
              <a:t> (вакцины) - это препараты, способствующие созданию активного специфического иммунитета, приобретенного в процессе прививания и необходимого для защиты организма от конкретного возбудителя болезни. Также прививки могут быть использованы для лечения некоторых инфекционных заболеваний.</a:t>
            </a:r>
          </a:p>
          <a:p>
            <a:r>
              <a:rPr lang="ru-RU" sz="1800" b="1" dirty="0" smtClean="0">
                <a:solidFill>
                  <a:schemeClr val="bg1"/>
                </a:solidFill>
              </a:rPr>
              <a:t>Прививки</a:t>
            </a:r>
            <a:r>
              <a:rPr lang="ru-RU" sz="1800" dirty="0" smtClean="0">
                <a:solidFill>
                  <a:schemeClr val="bg1"/>
                </a:solidFill>
              </a:rPr>
              <a:t> (вакцины) изготавливают путем сложных биохимических процессов из микроорганизмов, продуктов их жизнедеятельности или отдельных компонентов микробной клетки. </a:t>
            </a:r>
          </a:p>
          <a:p>
            <a:endParaRPr lang="ru-RU" sz="1800" dirty="0"/>
          </a:p>
        </p:txBody>
      </p:sp>
      <p:pic>
        <p:nvPicPr>
          <p:cNvPr id="9" name="Рисунок 8" descr="i.jpeg3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911" b="791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89098" y="214290"/>
            <a:ext cx="3429000" cy="1571636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Прививка гепатита В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214942" y="1500174"/>
            <a:ext cx="3714776" cy="514353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Вирусный гепатит В - инфекционное заболевание печени, вызываемое одноименным вирусом, характеризующееся тяжелым воспалительным поражением печени. Болезнь имеет различные формы - от носительства вируса до острой печеночной недостаточности, цирроза печени и рака печени.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Если не прививать новорожденных, то у 90% детей, инфицировавшихся вирусным гепатитом В </a:t>
            </a:r>
            <a:r>
              <a:rPr lang="ru-RU" sz="2000" dirty="0" err="1" smtClean="0">
                <a:solidFill>
                  <a:schemeClr val="bg1"/>
                </a:solidFill>
              </a:rPr>
              <a:t>в</a:t>
            </a:r>
            <a:r>
              <a:rPr lang="ru-RU" sz="2000" dirty="0" smtClean="0">
                <a:solidFill>
                  <a:schemeClr val="bg1"/>
                </a:solidFill>
              </a:rPr>
              <a:t> первом полугодии, и у 50% детей, инфицировавшихся во втором полугодии жизни, разовьется хроническое течение этой тяжелой болезни. 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i.jpeg8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318" r="831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500042"/>
            <a:ext cx="3746032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Прививка против туберкулеза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14942" y="1785926"/>
            <a:ext cx="3786214" cy="4572032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Туберкулез - хроническая, широко распространенная и тяжело протекающая инфекция, возбудителем которой является микобактерия туберкулеза (палочка Коха). Первоначально поражаются легкие, однако инфекции могут быть подвержены и другие органы.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Известно, что микобактерией туберкулеза инфицировано около 2/3 населения планеты. Ежегодно активным туберкулезом заболевает около 8 миллионов человек, около 3 миллионов заболевших погибает. На современном этапе лечение этой инфекции чрезвычайно затруднено из-за высокой устойчивости бациллы к сильнейшим антибиотикам.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Доказано, что БЦЖ защищает 85% привитых детей от тяжелых форм туберкулеза. 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0_ba1c_65b147f9_XL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367" b="1636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14290"/>
            <a:ext cx="4000528" cy="22860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Прививки против коклюша, дифтерии, столбняка и полиомиелита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628" y="2214554"/>
            <a:ext cx="4000528" cy="450059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Коклюш - инфекционное заболевание, вызываемое коклюшной палочкой. Наиболее характерным признаком коклюша является затяжной, приступообразный спастический кашель. Болезнь наиболее тяжело протекает у детей первых месяцев жизни, сопровождается высокой смертностью, у каждого четвертого заболевшего вызывает патологию легких.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Дифтерия - заболевание, вызываемое </a:t>
            </a:r>
            <a:r>
              <a:rPr lang="ru-RU" dirty="0" err="1" smtClean="0">
                <a:solidFill>
                  <a:schemeClr val="bg1"/>
                </a:solidFill>
              </a:rPr>
              <a:t>коронебактерией</a:t>
            </a:r>
            <a:r>
              <a:rPr lang="ru-RU" dirty="0" smtClean="0">
                <a:solidFill>
                  <a:schemeClr val="bg1"/>
                </a:solidFill>
              </a:rPr>
              <a:t> дифтерии. Инфекция протекает тяжело, с образованием характерных пленок на слизистых оболочках верхних дыхательных путей, с поражением нервной и </a:t>
            </a:r>
            <a:r>
              <a:rPr lang="ru-RU" dirty="0" err="1" smtClean="0">
                <a:solidFill>
                  <a:schemeClr val="bg1"/>
                </a:solidFill>
              </a:rPr>
              <a:t>сердечно-сосудистой</a:t>
            </a:r>
            <a:r>
              <a:rPr lang="ru-RU" dirty="0" smtClean="0">
                <a:solidFill>
                  <a:schemeClr val="bg1"/>
                </a:solidFill>
              </a:rPr>
              <a:t> систем.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Столбняк - смертельно опасное заболевание, вызываемое столбнячной палочкой. Возникают спазмы, судороги всех мышц тела, настолько выраженные, что приводят к переломам костей и отрывом мышц от костей. Особенно опасными являются продолжительные судороги дыхательной мускулатуры.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ful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986" r="129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500042"/>
            <a:ext cx="4000496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Полиомиелит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2066" y="2071678"/>
            <a:ext cx="4071934" cy="457203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Полиомиелит - острая вирусная инфекция, поражающая нервную систему (серое вещество спинного мозга). Характеризуется повышением температуры, головными, мышечными болями с последующим развитием параличей нижних конечностей (слабость, боль в мышцах, невозможность или нарушение ходьбы). В наиболее тяжелых случаях поражение спинного мозга приводит к остановке дыхания и смерти.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i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1145</Words>
  <Application>Microsoft Office PowerPoint</Application>
  <PresentationFormat>Экран (4:3)</PresentationFormat>
  <Paragraphs>91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Европейская неделя иммунизации. </vt:lpstr>
      <vt:lpstr>Цель Европейской недели иммунизации :</vt:lpstr>
      <vt:lpstr>Зачем нужны прививки?</vt:lpstr>
      <vt:lpstr>Прививки </vt:lpstr>
      <vt:lpstr>Прививки</vt:lpstr>
      <vt:lpstr>Прививка гепатита В </vt:lpstr>
      <vt:lpstr>Прививка против туберкулеза </vt:lpstr>
      <vt:lpstr>Прививки против коклюша, дифтерии, столбняка и полиомиелита </vt:lpstr>
      <vt:lpstr>Полиомиелит.</vt:lpstr>
      <vt:lpstr>Прививки против кори, краснухи и эпидемического паротита</vt:lpstr>
      <vt:lpstr>Прививка против гриппа</vt:lpstr>
      <vt:lpstr>Дает ли прививка 100% защиту от заболевания?</vt:lpstr>
      <vt:lpstr> </vt:lpstr>
      <vt:lpstr>Слайд 14</vt:lpstr>
      <vt:lpstr>«Предупредить – Защитить – Привить» </vt:lpstr>
      <vt:lpstr>Слайд 16</vt:lpstr>
      <vt:lpstr>Слайд 17</vt:lpstr>
      <vt:lpstr>Наши девизы: «Жить захочешь- потерпи и вакцину себе введи!» «Защити себя и своих близких!» «Защити  близких!»  «Привейся и не парься!» «Прививка- это жизнь и здоровье» «Сделай прививку- перенеси болезнь лучше!» «Сделай прививку- победи болезнь!» «Привейся и живи спокойно!» «Прививка сейчас- счастливое будущее завтра!» «Сделай прививку и будь здоров!»   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Европейская неделя иммунизации. </dc:title>
  <dc:creator>SamLab.ws</dc:creator>
  <cp:lastModifiedBy>c400</cp:lastModifiedBy>
  <cp:revision>11</cp:revision>
  <dcterms:created xsi:type="dcterms:W3CDTF">2010-04-25T15:30:31Z</dcterms:created>
  <dcterms:modified xsi:type="dcterms:W3CDTF">2014-04-25T15:07:13Z</dcterms:modified>
</cp:coreProperties>
</file>