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8" r:id="rId3"/>
    <p:sldId id="276" r:id="rId4"/>
    <p:sldId id="27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7" r:id="rId15"/>
    <p:sldId id="272" r:id="rId16"/>
    <p:sldId id="266" r:id="rId17"/>
    <p:sldId id="273" r:id="rId18"/>
    <p:sldId id="269" r:id="rId19"/>
    <p:sldId id="270" r:id="rId20"/>
    <p:sldId id="271" r:id="rId21"/>
    <p:sldId id="279" r:id="rId22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D0621-D3EA-41AC-8797-B69EC406F77B}" type="datetimeFigureOut">
              <a:rPr lang="ru-RU" smtClean="0"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737C5-3219-46DB-8398-80135DFA6F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4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34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10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35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132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42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38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49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148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570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2990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6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050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58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27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05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436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2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35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11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80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737C5-3219-46DB-8398-80135DFA6FF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01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5AEB1-2889-4B1B-973E-23901A6DD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73062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Научного общество школьников  МБОУ «Гимназия №7»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« Белая сова»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105400"/>
            <a:ext cx="7992888" cy="1752600"/>
          </a:xfrm>
        </p:spPr>
        <p:txBody>
          <a:bodyPr>
            <a:normAutofit/>
          </a:bodyPr>
          <a:lstStyle/>
          <a:p>
            <a:r>
              <a:rPr lang="ru-RU" b="1" dirty="0" smtClean="0"/>
              <a:t>Вместе с  "Белою совой"</a:t>
            </a:r>
            <a:endParaRPr lang="ru-RU" dirty="0" smtClean="0"/>
          </a:p>
          <a:p>
            <a:r>
              <a:rPr lang="ru-RU" b="1" dirty="0" smtClean="0"/>
              <a:t>Хочу познать весь шар земной!</a:t>
            </a:r>
            <a:endParaRPr lang="ru-RU" dirty="0"/>
          </a:p>
        </p:txBody>
      </p:sp>
      <p:pic>
        <p:nvPicPr>
          <p:cNvPr id="8193" name="Picture 1" descr="n439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132856"/>
            <a:ext cx="2304256" cy="294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Школьный этап Всероссийской олимпиады школьников 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836712"/>
          <a:ext cx="8208915" cy="5379512"/>
        </p:xfrm>
        <a:graphic>
          <a:graphicData uri="http://schemas.openxmlformats.org/drawingml/2006/table">
            <a:tbl>
              <a:tblPr/>
              <a:tblGrid>
                <a:gridCol w="488204"/>
                <a:gridCol w="1816052"/>
                <a:gridCol w="514729"/>
                <a:gridCol w="488204"/>
                <a:gridCol w="488204"/>
                <a:gridCol w="488204"/>
                <a:gridCol w="488204"/>
                <a:gridCol w="488204"/>
                <a:gridCol w="488204"/>
                <a:gridCol w="838609"/>
                <a:gridCol w="913414"/>
                <a:gridCol w="708683"/>
              </a:tblGrid>
              <a:tr h="144016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п.п.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участников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Общее количество участников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победителей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призёров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класс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Английский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Астрономия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Биология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География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74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Искусство (МХК)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История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Литература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Немецкий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Обществознание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ОБЖ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Право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Технология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Французский язык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Химия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Экология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8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Экономика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712" marR="7712" marT="771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508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112</a:t>
                      </a:r>
                    </a:p>
                  </a:txBody>
                  <a:tcPr marL="7712" marR="7712" marT="77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Ноябрь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0120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Научный молодежный форум Северо-запада России «Шаг в будущее» </a:t>
            </a:r>
            <a:r>
              <a:rPr lang="ru-RU" dirty="0" smtClean="0">
                <a:solidFill>
                  <a:srgbClr val="FF0000"/>
                </a:solidFill>
              </a:rPr>
              <a:t>(участие)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Муниципальный этап всероссийской олимпиады школьников </a:t>
            </a:r>
            <a:r>
              <a:rPr lang="ru-RU" dirty="0" smtClean="0">
                <a:solidFill>
                  <a:srgbClr val="FF0000"/>
                </a:solidFill>
              </a:rPr>
              <a:t>(94 участника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турнир по робототехнике «</a:t>
            </a:r>
            <a:r>
              <a:rPr lang="ru-RU" dirty="0" err="1" smtClean="0"/>
              <a:t>Роботоарктика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Игра «Большая интеллектуальная регата» по предметам естественно-математического цикла для 7-9 классов </a:t>
            </a:r>
            <a:r>
              <a:rPr lang="ru-RU" dirty="0" smtClean="0">
                <a:solidFill>
                  <a:srgbClr val="FF0000"/>
                </a:solidFill>
              </a:rPr>
              <a:t>(участие – 6 место)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Всероссийская олимпиада научно-исследовательских и учебно-исследовательских проектов детей и молодежи по проблемам защиты окружающей среды «Человек – Земля – Космос».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Декабрь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95801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конкурс «Моя малая родина: природа, культура, этнос»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70C0"/>
                </a:solidFill>
              </a:rPr>
              <a:t>Лингвистический турнир «Мурманск – город грамотных», для 5-6 классов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Заочный муниципальный конкурс по физике для обучающихся 7-11 классов «Физика на стыке наук».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Январь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F0"/>
                </a:solidFill>
              </a:rPr>
              <a:t>Дистанционный конкурс для обучающихся 7-11 классов «Лучший пользователь ПК».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Муниципальный конкурс школьников по информационным и компьютерным технологиям «Цифровой берег 2016»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B050"/>
                </a:solidFill>
              </a:rPr>
              <a:t>Региональная научно-практическая интернет- конференция «Информатизация образования Мурманской области: проблемы, перспективы» </a:t>
            </a:r>
            <a:r>
              <a:rPr lang="ru-RU" sz="2800" dirty="0" smtClean="0">
                <a:solidFill>
                  <a:srgbClr val="FF0000"/>
                </a:solidFill>
              </a:rPr>
              <a:t>(до 15.12.2015г. Заявка)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Областной геологической олимпиады школьников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Региональный  этап  Всероссийского юниорского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лесного конкурса «Подрост»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Февраль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этап Российского научного юниорского водного конкурса – 2016 (научно-исследовательских и прикладных проектов учащихся старших классов по теме охраны и восстановления водных ресурсов)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Городской фестиваль творчества младших школьников «Радуга талантов»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Российской научно-практической конференции школьников с участием стран ближнего и дальнего зарубежья «Юность. Наука. Культура – Арктика – 2016» </a:t>
            </a:r>
            <a:r>
              <a:rPr lang="ru-RU" dirty="0" smtClean="0">
                <a:solidFill>
                  <a:srgbClr val="FF0000"/>
                </a:solidFill>
              </a:rPr>
              <a:t>(МПЛ)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конкурс талантливой молодежи «Национальное достояние России» (заочный)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Всероссийский форум исследовательских и творческих работ «Мы Гордость Родины»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«Радуга талантов», 2-4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9145016" cy="489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Провести в период с 08 по 12 февраля 2016 года городской фестиваль творчества младших школьников «Радуга талантов» по следующим номинациям:</a:t>
            </a:r>
          </a:p>
          <a:p>
            <a:pPr>
              <a:buNone/>
            </a:pPr>
            <a:r>
              <a:rPr lang="ru-RU" dirty="0" smtClean="0"/>
              <a:t>- «Волшебный мир театра» (школьный театр на иностранных языках);</a:t>
            </a:r>
          </a:p>
          <a:p>
            <a:pPr>
              <a:buNone/>
            </a:pPr>
            <a:r>
              <a:rPr lang="ru-RU" dirty="0" smtClean="0"/>
              <a:t>- «Магия слова» (художественное чтение на иностранных языках);</a:t>
            </a:r>
          </a:p>
          <a:p>
            <a:pPr>
              <a:buNone/>
            </a:pPr>
            <a:r>
              <a:rPr lang="ru-RU" dirty="0" smtClean="0"/>
              <a:t>- «Разноцветные фантазии» (конкурс рисунков и литературных комиксов);</a:t>
            </a:r>
          </a:p>
          <a:p>
            <a:pPr>
              <a:buNone/>
            </a:pPr>
            <a:r>
              <a:rPr lang="ru-RU" dirty="0" smtClean="0"/>
              <a:t>- «Первые шаги в науку» (публичная защита исследовательских работ).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Март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FF0000"/>
                </a:solidFill>
              </a:rPr>
              <a:t>Городской фестиваль литературного творчества школьников «Вдохновение»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Конкурс по истории, социологии и политике "Твои возможности»,  для  обучающихся 10-11 классов.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Областная дистанционная викторина, посвященная Всемирному дню охраны водных ресурсов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Всероссийский конкурс научно-исследовательских, изобретательских и творческих работ, обучающихся «Обретенное поколение -  наука, творчество, духовность»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B050"/>
                </a:solidFill>
              </a:rPr>
              <a:t>Всероссийские детские конкурсы научно-исследовательских и творческих работ «Первые шаги в науке» (заочный)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Муниципальный конкурс по робототехнике </a:t>
            </a:r>
            <a:r>
              <a:rPr lang="ru-RU" sz="2400" b="1" dirty="0" smtClean="0"/>
              <a:t>«АРКТИК-РОБОТ»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Интеллектуальная игра по географии для обучающихся 10-11 классов «Вокруг света»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«Вдохновение»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997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 21 по 25 марта 2016 года</a:t>
            </a:r>
          </a:p>
          <a:p>
            <a:pPr>
              <a:buNone/>
            </a:pPr>
            <a:r>
              <a:rPr lang="ru-RU" dirty="0" smtClean="0"/>
              <a:t>	Участниками  фестиваля  являются  учащиеся:</a:t>
            </a:r>
          </a:p>
          <a:p>
            <a:pPr>
              <a:buNone/>
            </a:pPr>
            <a:r>
              <a:rPr lang="ru-RU" dirty="0" smtClean="0"/>
              <a:t>младшая возрастная группа – 5-8 классы;</a:t>
            </a:r>
          </a:p>
          <a:p>
            <a:pPr>
              <a:buNone/>
            </a:pPr>
            <a:r>
              <a:rPr lang="ru-RU" dirty="0" smtClean="0"/>
              <a:t>старшая возрастная группа – 9-11 классы.</a:t>
            </a:r>
          </a:p>
          <a:p>
            <a:pPr>
              <a:buNone/>
            </a:pPr>
            <a:r>
              <a:rPr lang="ru-RU" dirty="0" smtClean="0"/>
              <a:t>Фестиваль проводится по следующим номинациям:</a:t>
            </a:r>
          </a:p>
          <a:p>
            <a:r>
              <a:rPr lang="ru-RU" dirty="0" smtClean="0"/>
              <a:t>школьный театр;</a:t>
            </a:r>
          </a:p>
          <a:p>
            <a:r>
              <a:rPr lang="ru-RU" dirty="0" smtClean="0"/>
              <a:t>литературно-музыкальные композиции;</a:t>
            </a:r>
          </a:p>
          <a:p>
            <a:r>
              <a:rPr lang="ru-RU" dirty="0" smtClean="0"/>
              <a:t>конкурс чтецов;</a:t>
            </a:r>
          </a:p>
          <a:p>
            <a:r>
              <a:rPr lang="ru-RU" dirty="0" smtClean="0"/>
              <a:t>конкурс </a:t>
            </a:r>
            <a:r>
              <a:rPr lang="ru-RU" dirty="0" err="1" smtClean="0"/>
              <a:t>буктрейлеров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литературное творчество.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Апрель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324528" cy="56166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Викторина «Знатоки географии» для обучающихся 6-7 классов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B050"/>
                </a:solidFill>
              </a:rPr>
              <a:t>Областная  дистанционная  викторина, посвященная Дню экологических знаний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Региональный фестиваль в рамках Всероссийского экологического детского фестиваля «Дети России за сохранение природы»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</a:rPr>
              <a:t>Регионального фестиваля в рамках Всероссийского экологического детского фестиваля «Дети России за сохранение природы»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Конкурс школьных проектов  </a:t>
            </a:r>
            <a:r>
              <a:rPr lang="ru-RU" sz="2400" b="1" dirty="0" smtClean="0"/>
              <a:t>«Тебе, мой Мурманск, посвящаю…»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Открытая олимпиада по математике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«На кубок Андреева» (МПЛ)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Открытая олимпиада по математике </a:t>
            </a:r>
            <a:r>
              <a:rPr lang="ru-RU" sz="2400" b="1" dirty="0" smtClean="0"/>
              <a:t>«Потенциал-юниор»,</a:t>
            </a:r>
            <a:r>
              <a:rPr lang="ru-RU" sz="2400" dirty="0" smtClean="0"/>
              <a:t> для учащихся 5-6 классов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0000"/>
                </a:solidFill>
              </a:rPr>
              <a:t>Гимназическая научно – практическая конференция «Каждый из нас немного ученый»</a:t>
            </a:r>
          </a:p>
          <a:p>
            <a:pPr>
              <a:buFont typeface="Wingdings" pitchFamily="2" charset="2"/>
              <a:buChar char="ü"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dirty="0" smtClean="0">
                <a:solidFill>
                  <a:srgbClr val="00B050"/>
                </a:solidFill>
                <a:latin typeface="Monotype Corsiva" pitchFamily="66" charset="0"/>
              </a:rPr>
              <a:t>Всероссийские конкурсы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/>
              <a:t>«Русский медвежонок»</a:t>
            </a:r>
          </a:p>
          <a:p>
            <a:pPr algn="ctr">
              <a:buNone/>
            </a:pPr>
            <a:r>
              <a:rPr lang="ru-RU" sz="4400" dirty="0" smtClean="0"/>
              <a:t>«Британский бульдог» </a:t>
            </a:r>
          </a:p>
          <a:p>
            <a:pPr algn="ctr">
              <a:buNone/>
            </a:pPr>
            <a:r>
              <a:rPr lang="ru-RU" sz="4400" dirty="0" smtClean="0"/>
              <a:t>«Кенгуру»</a:t>
            </a:r>
          </a:p>
          <a:p>
            <a:pPr algn="ctr">
              <a:buNone/>
            </a:pPr>
            <a:r>
              <a:rPr lang="ru-RU" sz="4400" dirty="0" smtClean="0"/>
              <a:t>«Золотое руно»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4525963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Научное общество школьников - творческое объединение обучающихся, стремящееся совершенствовать свои знания в определенной области науки, искусства, культуры, техники и производства, развивать свой интеллект, приобретать умения и навыки научно-исследовательской и проектно-опытнической деятельности под руководством ученых, педагогов  и других специалистов.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отчета по деятельности НОШ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Информация об участии в конкурсах и мероприятиях (январь, май)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Формы работы с одаренными детьми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Электронный адрес, для получения информации 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Предметные недели (предложить месяц каждого МО)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 (январь, май)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1772816"/>
          <a:ext cx="8964487" cy="1888584"/>
        </p:xfrm>
        <a:graphic>
          <a:graphicData uri="http://schemas.openxmlformats.org/drawingml/2006/table">
            <a:tbl>
              <a:tblPr/>
              <a:tblGrid>
                <a:gridCol w="1907704"/>
                <a:gridCol w="1512168"/>
                <a:gridCol w="1368152"/>
                <a:gridCol w="1512168"/>
                <a:gridCol w="1169433"/>
                <a:gridCol w="1494862"/>
              </a:tblGrid>
              <a:tr h="913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Уровень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Название конкурса, олимпиады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Номинация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Название работы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ФИО участника,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ФИО педагога, должность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Учреждение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Муниципальный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Региональный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Всероссийский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4077072"/>
          <a:ext cx="7056783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261"/>
                <a:gridCol w="2352261"/>
                <a:gridCol w="2352261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Форма работы с одаренными детьми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Индивидуальная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Групповая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кружка, факультатива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Цель, задачи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!!!!!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Цель: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8856984" cy="33409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объединение талантливых увлеченных обучающихся, стремящихся совершенствовать свои знания в определенной области науки, развивать свой интеллект, приобретать умения и навыки научно-исследовательской деятельности.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Месяц 9"/>
          <p:cNvSpPr/>
          <p:nvPr/>
        </p:nvSpPr>
        <p:spPr>
          <a:xfrm rot="5400000">
            <a:off x="3619500" y="3848100"/>
            <a:ext cx="1828800" cy="3581400"/>
          </a:xfrm>
          <a:prstGeom prst="moon">
            <a:avLst>
              <a:gd name="adj" fmla="val 875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3" name="Picture 2" descr="T:\ZNA\СОВА\аним\39558468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4550" y="5000625"/>
            <a:ext cx="23622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Равнобедренный треугольник 19"/>
          <p:cNvSpPr/>
          <p:nvPr/>
        </p:nvSpPr>
        <p:spPr>
          <a:xfrm rot="12120378" flipH="1">
            <a:off x="4485683" y="3496665"/>
            <a:ext cx="1868908" cy="1824376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Месяц 30"/>
          <p:cNvSpPr/>
          <p:nvPr/>
        </p:nvSpPr>
        <p:spPr>
          <a:xfrm rot="5400000">
            <a:off x="2871787" y="-261937"/>
            <a:ext cx="3400425" cy="9144000"/>
          </a:xfrm>
          <a:prstGeom prst="moon">
            <a:avLst>
              <a:gd name="adj" fmla="val 1606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Месяц 31"/>
          <p:cNvSpPr/>
          <p:nvPr/>
        </p:nvSpPr>
        <p:spPr>
          <a:xfrm rot="5400000">
            <a:off x="2595562" y="-452437"/>
            <a:ext cx="3952875" cy="9144000"/>
          </a:xfrm>
          <a:prstGeom prst="moon">
            <a:avLst>
              <a:gd name="adj" fmla="val 14077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Месяц 32"/>
          <p:cNvSpPr/>
          <p:nvPr/>
        </p:nvSpPr>
        <p:spPr>
          <a:xfrm rot="5400000">
            <a:off x="2411412" y="-655637"/>
            <a:ext cx="4321175" cy="9144000"/>
          </a:xfrm>
          <a:prstGeom prst="moon">
            <a:avLst>
              <a:gd name="adj" fmla="val 1244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Месяц 33"/>
          <p:cNvSpPr/>
          <p:nvPr/>
        </p:nvSpPr>
        <p:spPr>
          <a:xfrm rot="5400000">
            <a:off x="2411412" y="-960437"/>
            <a:ext cx="4321175" cy="9144000"/>
          </a:xfrm>
          <a:prstGeom prst="moon">
            <a:avLst>
              <a:gd name="adj" fmla="val 981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CFF"/>
              </a:solidFill>
            </a:endParaRPr>
          </a:p>
        </p:txBody>
      </p:sp>
      <p:sp>
        <p:nvSpPr>
          <p:cNvPr id="35" name="Месяц 34"/>
          <p:cNvSpPr/>
          <p:nvPr/>
        </p:nvSpPr>
        <p:spPr>
          <a:xfrm rot="5400000">
            <a:off x="2365375" y="-1373187"/>
            <a:ext cx="4413250" cy="9144000"/>
          </a:xfrm>
          <a:prstGeom prst="moon">
            <a:avLst>
              <a:gd name="adj" fmla="val 1277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Месяц 35"/>
          <p:cNvSpPr/>
          <p:nvPr/>
        </p:nvSpPr>
        <p:spPr>
          <a:xfrm rot="5400000">
            <a:off x="2319337" y="-1709737"/>
            <a:ext cx="4505325" cy="9144000"/>
          </a:xfrm>
          <a:prstGeom prst="moon">
            <a:avLst>
              <a:gd name="adj" fmla="val 11502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Месяц 36"/>
          <p:cNvSpPr/>
          <p:nvPr/>
        </p:nvSpPr>
        <p:spPr>
          <a:xfrm rot="5400000">
            <a:off x="2319337" y="-2090737"/>
            <a:ext cx="4505325" cy="9144000"/>
          </a:xfrm>
          <a:prstGeom prst="moon">
            <a:avLst>
              <a:gd name="adj" fmla="val 10737"/>
            </a:avLst>
          </a:prstGeom>
          <a:solidFill>
            <a:srgbClr val="7030A0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Chevron">
              <a:avLst/>
            </a:prstTxWarp>
          </a:bodyPr>
          <a:lstStyle/>
          <a:p>
            <a:pPr algn="ctr">
              <a:defRPr/>
            </a:pPr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5027761" flipH="1">
            <a:off x="5669550" y="4511019"/>
            <a:ext cx="2158653" cy="2071253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 rot="7385474" flipH="1">
            <a:off x="1372608" y="4419556"/>
            <a:ext cx="2185899" cy="1969979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9802918">
            <a:off x="2783465" y="3532696"/>
            <a:ext cx="2007678" cy="1885507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-99392"/>
            <a:ext cx="9144000" cy="1302327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50000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Модель научного общества</a:t>
            </a: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 rot="332208">
            <a:off x="4932599" y="3738227"/>
            <a:ext cx="1490729" cy="60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 algn="ctr">
              <a:lnSpc>
                <a:spcPct val="60000"/>
              </a:lnSpc>
            </a:pPr>
            <a:r>
              <a:rPr lang="ru-RU" dirty="0">
                <a:latin typeface="Times New Roman" pitchFamily="18" charset="0"/>
              </a:rPr>
              <a:t>Естественно-</a:t>
            </a:r>
          </a:p>
          <a:p>
            <a:pPr marL="0" lvl="1" algn="ctr">
              <a:lnSpc>
                <a:spcPct val="60000"/>
              </a:lnSpc>
            </a:pPr>
            <a:r>
              <a:rPr lang="ru-RU" dirty="0">
                <a:latin typeface="Times New Roman" pitchFamily="18" charset="0"/>
              </a:rPr>
              <a:t>научная</a:t>
            </a:r>
          </a:p>
          <a:p>
            <a:pPr marL="0" lvl="1" algn="ctr">
              <a:lnSpc>
                <a:spcPct val="6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 rot="418487">
            <a:off x="6254353" y="5259362"/>
            <a:ext cx="171538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Гуманитарная</a:t>
            </a:r>
          </a:p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 rot="20533495">
            <a:off x="2516907" y="3655041"/>
            <a:ext cx="2036357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Лингвистическая</a:t>
            </a:r>
          </a:p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7" name="Прямоугольник 56"/>
          <p:cNvSpPr>
            <a:spLocks noChangeArrowheads="1"/>
          </p:cNvSpPr>
          <p:nvPr/>
        </p:nvSpPr>
        <p:spPr bwMode="auto">
          <a:xfrm rot="20563868">
            <a:off x="1078708" y="5077392"/>
            <a:ext cx="196937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Политехническая</a:t>
            </a:r>
          </a:p>
          <a:p>
            <a:pPr marL="0" lvl="1" algn="ctr">
              <a:lnSpc>
                <a:spcPct val="80000"/>
              </a:lnSpc>
            </a:pPr>
            <a:r>
              <a:rPr lang="ru-RU" dirty="0">
                <a:latin typeface="Times New Roman" pitchFamily="18" charset="0"/>
              </a:rPr>
              <a:t>секция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266184" y="2934271"/>
            <a:ext cx="6717755" cy="343923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100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(школьный) этап предметных олимпиад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20274" y="2552136"/>
            <a:ext cx="7604861" cy="5104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619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Конференция «Юные </a:t>
            </a:r>
            <a:r>
              <a:rPr lang="ru-RU" sz="2000" b="1" dirty="0" err="1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исследователи-Будущее</a:t>
            </a:r>
            <a:r>
              <a:rPr lang="ru-RU" sz="20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севера»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774859" y="2115404"/>
            <a:ext cx="7645806" cy="541815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100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(муниципальный) этап предметных олимпиад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61216" y="1774220"/>
            <a:ext cx="7604861" cy="5104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619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Конференция «Шаг в будущее»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624733" y="1310184"/>
            <a:ext cx="7891470" cy="656457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100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 </a:t>
            </a: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(региональный) этап предметных олимпиад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518615" y="941699"/>
            <a:ext cx="8229600" cy="7274258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61574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>
                <a:ln w="11430"/>
                <a:solidFill>
                  <a:srgbClr val="FFCC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Всероссийские дистанционные олимпиады </a:t>
            </a:r>
          </a:p>
        </p:txBody>
      </p:sp>
      <p:pic>
        <p:nvPicPr>
          <p:cNvPr id="25636" name="Picture 3" descr="C:\Documents and Settings\zna\Мои документы\Мои рисунки\Рисунок1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818181"/>
              </a:clrFrom>
              <a:clrTo>
                <a:srgbClr val="818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91225"/>
            <a:ext cx="91440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Прямоугольник 43"/>
          <p:cNvSpPr/>
          <p:nvPr/>
        </p:nvSpPr>
        <p:spPr>
          <a:xfrm>
            <a:off x="2456597" y="6653280"/>
            <a:ext cx="4176215" cy="120032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98229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Предметные </a:t>
            </a:r>
          </a:p>
          <a:p>
            <a:pPr algn="ctr">
              <a:defRPr/>
            </a:pPr>
            <a:r>
              <a:rPr lang="ru-RU" sz="2400" b="1" spc="5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-204717" y="6762464"/>
            <a:ext cx="2129051" cy="600502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468347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Предметные </a:t>
            </a:r>
          </a:p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7069541" y="6696495"/>
            <a:ext cx="2129051" cy="600502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468347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Предметные </a:t>
            </a:r>
          </a:p>
          <a:p>
            <a:pPr algn="ctr">
              <a:defRPr/>
            </a:pPr>
            <a:r>
              <a:rPr lang="ru-RU" sz="1400" b="1" spc="1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1" grpId="0" animBg="1"/>
      <p:bldP spid="46" grpId="0" animBg="1"/>
      <p:bldP spid="47" grpId="0" animBg="1"/>
      <p:bldP spid="53" grpId="0"/>
      <p:bldP spid="54" grpId="0"/>
      <p:bldP spid="55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B050"/>
                </a:solidFill>
                <a:latin typeface="Monotype Corsiva" pitchFamily="66" charset="0"/>
              </a:rPr>
              <a:t>Сентябрь </a:t>
            </a:r>
            <a:endParaRPr lang="ru-RU" sz="7200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05064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/>
              <a:t>Выставка - конференция школьников </a:t>
            </a:r>
          </a:p>
          <a:p>
            <a:pPr algn="ctr">
              <a:buNone/>
            </a:pPr>
            <a:r>
              <a:rPr lang="ru-RU" dirty="0" smtClean="0"/>
              <a:t>«Юные исследователи – будущее Севера»</a:t>
            </a:r>
          </a:p>
          <a:p>
            <a:pPr algn="ctr">
              <a:buFont typeface="Wingdings" pitchFamily="2" charset="2"/>
              <a:buChar char="Ø"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Региональный этап </a:t>
            </a:r>
            <a:r>
              <a:rPr lang="en-US" dirty="0" smtClean="0"/>
              <a:t>V </a:t>
            </a:r>
            <a:r>
              <a:rPr lang="ru-RU" dirty="0" smtClean="0"/>
              <a:t>Всероссийского фестиваля науки « </a:t>
            </a:r>
            <a:r>
              <a:rPr lang="en-US" dirty="0" smtClean="0"/>
              <a:t>NAUKA</a:t>
            </a:r>
            <a:r>
              <a:rPr lang="ru-RU" dirty="0" smtClean="0"/>
              <a:t> 0+»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04056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Марченко Владислав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«А»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тема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Олбанский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язык» — страшно или смешно?» в секции «Русская лингвистика»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Евченко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Луиза Маратовна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Федорова Дарья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«А»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тема «Влияние занятий спортом на учебную деятельность» в секции «Социология и психология»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Стасюк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Татьяна Николаевна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Карасев Илья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 «Б»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тема «Экономия электроэнергии в быту и школе» в секции «Инженерные науки»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руководитель Гапонова Татьяна Семеновна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Призер Марченко Владислав – дипломом II степени, педагог 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Евченко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Луиза Маратовна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solidFill>
                  <a:srgbClr val="00B050"/>
                </a:solidFill>
                <a:latin typeface="Monotype Corsiva" pitchFamily="66" charset="0"/>
              </a:rPr>
              <a:t>Октябрь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Региональный этап Всероссийской олимпиады по школьному </a:t>
            </a:r>
            <a:r>
              <a:rPr lang="ru-RU" b="1" dirty="0" smtClean="0"/>
              <a:t>краеведению  «Отечество»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Городская интегрированная олимпиада </a:t>
            </a:r>
            <a:r>
              <a:rPr lang="ru-RU" dirty="0" smtClean="0"/>
              <a:t>школьников по истории, литературе, МХК, искусству </a:t>
            </a:r>
            <a:r>
              <a:rPr lang="ru-RU" b="1" dirty="0" smtClean="0"/>
              <a:t>«Между прошлым  и будущим», </a:t>
            </a:r>
            <a:r>
              <a:rPr lang="ru-RU" dirty="0" smtClean="0"/>
              <a:t>для обучающихся 9-11классов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Школьный этап Всероссийской олимпиады школьников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290266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Итоги</a:t>
            </a:r>
            <a:br>
              <a:rPr lang="ru-RU" sz="2400" dirty="0" smtClean="0"/>
            </a:br>
            <a:r>
              <a:rPr lang="ru-RU" sz="2400" b="1" dirty="0" smtClean="0"/>
              <a:t>Городская интегрированная олимпиада </a:t>
            </a:r>
            <a:r>
              <a:rPr lang="ru-RU" sz="2400" dirty="0" smtClean="0"/>
              <a:t>школьников по истории, литературе, МХК, искусству </a:t>
            </a:r>
            <a:r>
              <a:rPr lang="ru-RU" sz="2400" b="1" dirty="0" smtClean="0"/>
              <a:t>«Между прошлым  и будущим», </a:t>
            </a:r>
            <a:r>
              <a:rPr lang="ru-RU" sz="2400" dirty="0" smtClean="0"/>
              <a:t>для</a:t>
            </a:r>
            <a:r>
              <a:rPr lang="ru-RU" sz="2400" b="1" dirty="0" smtClean="0"/>
              <a:t> </a:t>
            </a:r>
            <a:r>
              <a:rPr lang="ru-RU" sz="2400" dirty="0" smtClean="0"/>
              <a:t>обучающихся 9-11классов 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517632" cy="40324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Диплом за </a:t>
            </a:r>
            <a:r>
              <a:rPr lang="en-US" b="1" dirty="0" smtClean="0"/>
              <a:t>II</a:t>
            </a:r>
            <a:r>
              <a:rPr lang="ru-RU" b="1" dirty="0" smtClean="0"/>
              <a:t> место</a:t>
            </a:r>
          </a:p>
          <a:p>
            <a:pPr>
              <a:buNone/>
            </a:pPr>
            <a:r>
              <a:rPr lang="ru-RU" b="1" dirty="0" smtClean="0"/>
              <a:t>Измайлов Денис</a:t>
            </a:r>
            <a:r>
              <a:rPr lang="ru-RU" dirty="0" smtClean="0"/>
              <a:t>, ученик 9 класса</a:t>
            </a:r>
          </a:p>
          <a:p>
            <a:pPr>
              <a:buNone/>
            </a:pPr>
            <a:r>
              <a:rPr lang="ru-RU" b="1" dirty="0" err="1" smtClean="0"/>
              <a:t>Молодяев</a:t>
            </a:r>
            <a:r>
              <a:rPr lang="ru-RU" b="1" dirty="0" smtClean="0"/>
              <a:t> Андрей</a:t>
            </a:r>
            <a:r>
              <a:rPr lang="ru-RU" dirty="0" smtClean="0"/>
              <a:t>, ученик 9 класса</a:t>
            </a:r>
          </a:p>
          <a:p>
            <a:pPr>
              <a:buNone/>
            </a:pPr>
            <a:r>
              <a:rPr lang="ru-RU" b="1" dirty="0" smtClean="0"/>
              <a:t>Полянский Илья</a:t>
            </a:r>
            <a:r>
              <a:rPr lang="ru-RU" dirty="0" smtClean="0"/>
              <a:t>, ученик 10 класса</a:t>
            </a:r>
          </a:p>
          <a:p>
            <a:pPr>
              <a:buNone/>
            </a:pPr>
            <a:r>
              <a:rPr lang="ru-RU" b="1" dirty="0" smtClean="0"/>
              <a:t>Кузнецов Ярослав</a:t>
            </a:r>
            <a:r>
              <a:rPr lang="ru-RU" dirty="0" smtClean="0"/>
              <a:t>, ученик 10 класса</a:t>
            </a:r>
          </a:p>
          <a:p>
            <a:pPr>
              <a:buNone/>
            </a:pPr>
            <a:r>
              <a:rPr lang="ru-RU" b="1" dirty="0" smtClean="0"/>
              <a:t>Марченко Владислав</a:t>
            </a:r>
            <a:r>
              <a:rPr lang="ru-RU" dirty="0" smtClean="0"/>
              <a:t>, ученик 10 класса</a:t>
            </a:r>
          </a:p>
          <a:p>
            <a:pPr>
              <a:buNone/>
            </a:pPr>
            <a:r>
              <a:rPr lang="ru-RU" b="1" dirty="0" err="1" smtClean="0"/>
              <a:t>Малич</a:t>
            </a:r>
            <a:r>
              <a:rPr lang="ru-RU" b="1" dirty="0" smtClean="0"/>
              <a:t> Валерия</a:t>
            </a:r>
            <a:r>
              <a:rPr lang="ru-RU" dirty="0" smtClean="0"/>
              <a:t>, ученица 10 класса</a:t>
            </a:r>
          </a:p>
          <a:p>
            <a:pPr>
              <a:buNone/>
            </a:pPr>
            <a:r>
              <a:rPr lang="ru-RU" b="1" dirty="0" smtClean="0"/>
              <a:t>Подготовили команду: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Евченко</a:t>
            </a:r>
            <a:r>
              <a:rPr lang="ru-RU" b="1" dirty="0" smtClean="0">
                <a:solidFill>
                  <a:srgbClr val="FF0000"/>
                </a:solidFill>
              </a:rPr>
              <a:t> Луиза Маратовна</a:t>
            </a:r>
            <a:r>
              <a:rPr lang="ru-RU" dirty="0" smtClean="0"/>
              <a:t>,  учитель русского языка и литературы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Ростокина</a:t>
            </a:r>
            <a:r>
              <a:rPr lang="ru-RU" b="1" dirty="0" smtClean="0">
                <a:solidFill>
                  <a:srgbClr val="FF0000"/>
                </a:solidFill>
              </a:rPr>
              <a:t> Лариса Николаевна</a:t>
            </a:r>
            <a:r>
              <a:rPr lang="ru-RU" dirty="0" smtClean="0"/>
              <a:t>, учитель истории и обществознания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Конченко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Анжелика</a:t>
            </a:r>
            <a:r>
              <a:rPr lang="ru-RU" b="1" dirty="0" smtClean="0">
                <a:solidFill>
                  <a:srgbClr val="FF0000"/>
                </a:solidFill>
              </a:rPr>
              <a:t> Анатольевна</a:t>
            </a:r>
            <a:r>
              <a:rPr lang="ru-RU" dirty="0" smtClean="0"/>
              <a:t>, учитель русского языка и литературы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78621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Итоги </a:t>
            </a:r>
            <a:br>
              <a:rPr lang="ru-RU" sz="2800" dirty="0" smtClean="0"/>
            </a:br>
            <a:r>
              <a:rPr lang="ru-RU" sz="2800" dirty="0" smtClean="0"/>
              <a:t>Региональный этап Всероссийской олимпиады по школьному краеведению  «Отечество»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Номинация «Военная история. Великая Отечественная война. Дети и война. Поиск»</a:t>
            </a:r>
            <a:r>
              <a:rPr lang="ru-RU" dirty="0" smtClean="0"/>
              <a:t>  -  </a:t>
            </a:r>
            <a:r>
              <a:rPr lang="ru-RU" b="1" dirty="0" smtClean="0"/>
              <a:t>1 место</a:t>
            </a:r>
            <a:r>
              <a:rPr lang="ru-RU" dirty="0" smtClean="0"/>
              <a:t> - обучающийся 10 класса </a:t>
            </a:r>
            <a:r>
              <a:rPr lang="ru-RU" b="1" dirty="0" smtClean="0">
                <a:solidFill>
                  <a:srgbClr val="FF0000"/>
                </a:solidFill>
              </a:rPr>
              <a:t>Марченко Владислав</a:t>
            </a:r>
            <a:r>
              <a:rPr lang="ru-RU" b="1" dirty="0" smtClean="0"/>
              <a:t>,</a:t>
            </a:r>
            <a:r>
              <a:rPr lang="ru-RU" dirty="0" smtClean="0"/>
              <a:t> руководитель - </a:t>
            </a:r>
            <a:r>
              <a:rPr lang="ru-RU" dirty="0" smtClean="0">
                <a:solidFill>
                  <a:srgbClr val="FF0000"/>
                </a:solidFill>
              </a:rPr>
              <a:t>Марченко Татьяна Михайловна</a:t>
            </a:r>
            <a:r>
              <a:rPr lang="ru-RU" dirty="0" smtClean="0"/>
              <a:t>, педагог дополнительного образования.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Номинация «Экологическое краеведение»</a:t>
            </a:r>
            <a:r>
              <a:rPr lang="ru-RU" dirty="0" smtClean="0"/>
              <a:t> - </a:t>
            </a:r>
            <a:r>
              <a:rPr lang="ru-RU" b="1" dirty="0" smtClean="0"/>
              <a:t>2 место</a:t>
            </a:r>
            <a:r>
              <a:rPr lang="ru-RU" dirty="0" smtClean="0"/>
              <a:t> -  обучающаяся  10 класса </a:t>
            </a:r>
            <a:r>
              <a:rPr lang="ru-RU" b="1" dirty="0" err="1" smtClean="0">
                <a:solidFill>
                  <a:srgbClr val="FF0000"/>
                </a:solidFill>
              </a:rPr>
              <a:t>Малич</a:t>
            </a:r>
            <a:r>
              <a:rPr lang="ru-RU" b="1" dirty="0" smtClean="0">
                <a:solidFill>
                  <a:srgbClr val="FF0000"/>
                </a:solidFill>
              </a:rPr>
              <a:t> Валерия</a:t>
            </a:r>
            <a:r>
              <a:rPr lang="ru-RU" dirty="0" smtClean="0"/>
              <a:t>,  руководитель - </a:t>
            </a:r>
            <a:r>
              <a:rPr lang="ru-RU" dirty="0" err="1" smtClean="0">
                <a:solidFill>
                  <a:srgbClr val="FF0000"/>
                </a:solidFill>
              </a:rPr>
              <a:t>Евченко</a:t>
            </a:r>
            <a:r>
              <a:rPr lang="ru-RU" dirty="0" smtClean="0">
                <a:solidFill>
                  <a:srgbClr val="FF0000"/>
                </a:solidFill>
              </a:rPr>
              <a:t> Луиза Маратовна</a:t>
            </a:r>
            <a:r>
              <a:rPr lang="ru-RU" dirty="0" smtClean="0"/>
              <a:t>, учитель русского языка и литературы.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Номинация «Литературное краеведение» </a:t>
            </a:r>
            <a:r>
              <a:rPr lang="ru-RU" dirty="0" smtClean="0"/>
              <a:t> - </a:t>
            </a:r>
            <a:r>
              <a:rPr lang="ru-RU" b="1" dirty="0" smtClean="0"/>
              <a:t>3 место</a:t>
            </a:r>
            <a:r>
              <a:rPr lang="ru-RU" dirty="0" smtClean="0"/>
              <a:t> - обучающийся 10 класса</a:t>
            </a:r>
            <a:r>
              <a:rPr lang="ru-RU" b="1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Марченко Владислав</a:t>
            </a:r>
            <a:r>
              <a:rPr lang="ru-RU" dirty="0" smtClean="0"/>
              <a:t>, руководитель - </a:t>
            </a:r>
            <a:r>
              <a:rPr lang="ru-RU" dirty="0" smtClean="0">
                <a:solidFill>
                  <a:srgbClr val="FF0000"/>
                </a:solidFill>
              </a:rPr>
              <a:t>Марченко Татьяна Михайловна</a:t>
            </a:r>
            <a:r>
              <a:rPr lang="ru-RU" dirty="0" smtClean="0"/>
              <a:t>, педагог дополнительного образования.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LAYERS_CUSTOMIZATION" val="UEsDBBQAAgAIACkRm0jfwbQZ2AUAAFUWAAAdAAAAdW5pdmVyc2FsL2NvbW1vbl9tZXNzYWdlcy5sbmfNWF1PG0cUfY+U/7CyFKmVGpJUShRVfGhtD2aV9S7ZXQPph1aoIIQERorbKo82pA0VbaAoCEoDaWnVl/RhC3Yw+IO/MPMX+kt6751de22IdheE2gcj7+I5c++Zc8/cmcGRZ4sLyjezT0vzS8Wh1L2Buylltvjl0sx8cW4oVXBGbz9MKaWvposz0wtLxdmhVHEppYwM37wxuDBdnPt6em4Wvt+8oSiDi7OlEjyWhvGp+6zMzwylxtNuxsyPq8YTVzdzppvWcqlh/gtv8yPeFsu8zs8UfgqPTX7GPd6CF/XPn37w8YOHz+7df/Dh4B0fLA62nVd1PRJdIfD7d2NgG45l6i5MwHTXYFMOYL/iG4C/xbeSjTYLjq4ZDAB+g+Eb/GcAepsMYtxiEzB+D0Zvw+dV5OiCZTHDcW1dyzJXs13DdIgvnTksS6k0xLrCz0QZCKrCp8Hf8RqShK9b8LXN/xbf0j/rwGDb/62o4INYhu81+PuDAi8awO4JryqIIxlvie+4FxVj1syrmuFazHYsLeNopgFxbfBDWLq2KCv8GGDP5DwQQuNcAPJFDX4HccNvPJgUlxii9xTxI8LwJgUFIzC12kBkSJY6qRk51zFN3XaZkQ3eQGTbEM4hBFMWq0ASpV6GLxWAP/TlVUuIb6k2s0iznqhQlqeXQHCl8PfFCwwHYSg6ILKSNKIxLTemw8ehsF5DWGVYT8g5Gcw4w6X8A4SB1MvcYoCAYJkFgrftSdNCkW4i4ShAHK9gFZNcG5hdNSTgkCi996giam7NyJhQMhknPP8eYNCSA9IaP+mJIAowz2xbzTE3bU5B8RHYFj9IMsp8hKvKd5OMecJs6VNRgwx1QsupWHToDkENkjVsijUF+URD8Im/uPKXJRNY8UgN/qImvqdSQ75qIW8QawPJIrLZ4wLoQVN1ss0OTBBZq9eRPIqrjpV4cWwywLJYB+GcipXIaMBwMyyLkn5c0D51R1VNZ1kXNJ41J11HbgdEVKtL0CqEWVdI66B434c6FMDvbvl2bGTZ1C1FWlUtHtcIA6UgVsRLoLielNy+dHp2g76sgp2BdF/ztwBPZoPf/NU96XH+CzeM4/OOGZOby+SDdXt9yQDxFYJZDUmPn6DbXkdWdoYZqqWZEcKTOoF+h4TXF+J5+ikbj2z56H8qz07il5XoJVSZhJbLppJYnUkFef1p2XJ/Tmu4m/0E2ICLO654jk1jfAAGbR+4Oru9OD2/EH+YZoyaxFkbTB3TqGLDE90xdREMMwDZQ92CwqH4n+O2QDuI3z22ZcvYM0d0H9WdZQJYNal5qSPPF+N58fEmWdrWHHl68NBxooaSI8rF7ZXbXjKT/ihopd6RXiDyGvbTvlp97/OdFIav4LGrx0kjRRVq/Xu6GEdzdEbNDwmMTiUv5OkEPahFIddhvpjNHcxTyLOAU9ljnHdU5EV2zzjJISRzjHRheeF0sqZinkFEpUseVu8RUt2UvHJv5CoB+9y86Tm5haLrC0a8jJqs41NX0EzYa65fNzZTrcyYm1GNDJNHn2X/iOfFHApWgBzrju3qaprJJhOXGW8Kqr7UTvwNsBV4Jkoh5gTy2J5loypMEpD5BqbAE+PpP+U/Y+L0R/krnCK2+e9wZPyLH8Bp+YC/VQB3n+9AArt845NEuOCHuDuxDv5ndMxt0m5/yutfRKE5aroXgK4nXuNRB6LZiTPcvx0JrUPsOxJHgyLpvT/YpOWiMmuLdTqNYDGT8poXHBg7XSBp8P03CjWFnOiYNupV/L8iob3gwgLPugPREUP1+uJQHUfNjOWhwG1aWDSHFSiIilhLApNXrUewTdDJG3B2IPIKZgaF1ZR5oLf1XVVE79fhKWiF/SuQjjaSAHRvwPapWUX7aASGngTo6u0A8uRo466azdLFIWDsYvsMKK3A+/27hSrZfyhWfNkI3y+ih/XdMMadPzOmGrDd/RchUIcS+Dw4oXwO6s/vjQ6D9qUXrfNUogvgwTuh++B/AVBLAwQUAAIACAApEZtIVzhNBisFAADeFQAAJwAAAHVuaXZlcnNhbC9mbGFzaF9wdWJsaXNoaW5nX3NldHRpbmdzLnhtbNVYW08bRxR+968YbZW3xgspNATZRghsBYVb462UqqrQ2jvYW/Zi7Y5L6JMBtaEiCqgKapReaNOqL+2Dm9iNuZj8hdm/0F/Sc3bWNsaGDgkgKrTCnj3nm+98883s8SbGHtoW+YJ6vuk6SWUwPqAQ6uRdw3QKSeVjLXNzRCE+0x1Dt1yHJhXHVchYKpYolXOW6RezlDEI9QnAOP5oiSWVImOlUVVdXl6Om37Jw7uuVWaA78fzrq2WPOpTh1FPLVn6CvxjKyXqKxGCBABctutEaalYjJCEQJpxjbJFiWkAc8fEonQrY+l+UVFFWE7PLxU8t+wYE67lesQr5JLKeyPj+NeKEVCTpk0d1MRPwSAOs1HdMExkoVtZ80tKitQsFIHu4MCQQpZNgxWTyq0hhIFwtRcmBBe16wgz4YIIDovwbcp0Q2e6+ComZPQh81sDYshYcXTbzGtwh6AASWVSW8hOT02mF2bntHR24a42My04nCNJSz/QzpGkTWnT6fPEy8Lf/WQ+fX96avbegjY3N61NzXeyQNEuQRJqt2IJUNYte3naFizBimU75+imBSY9IaNPGdjc0r0C1dyMCau4qFs+VcjnJVr4qKxbJlvBlYXdsERpadwv0Ty7j8uWVJhXpkoHTgACMVjLtieG77QtcXukq3RVzN4pqy/LhM6Yni+CeWAspJZQjw+1whZdp6s0/E5yrmW0C6J2jhqzuk2P7YnskulkIHJQIYuwCBaUOu6ZuqUQk0Hp+XayX875zGTh3sscjySABYcEJTPZHinyRd3zuxRvq47Gz6c+5d/xKj/k9WCN7/PGZ0ITce+0nDDlJaRUgg3eCNaCxySowIdVfgTDVd7kDV6XAvqNH0DOIa8GqzA/AEpl/QDxFWArG/99hN/g+1LxPwWPsBrMCIvjL6E0uYKe8SYmgjLrKCp8Wws2e9QJtuR48FegD0p9gFDSqn6LU37Fj0QBvA4FwNyv4foLUJBFVNcbIHYExA4xNqiIgTpEhsRBta9hzgYJVlt3/ob8OrA6IqFlUKLqmBSnHyEP5kdavAaoh4jxutdHawL2/c6MNSgAFqTOD2EMg+HjHpZGgEyV8FooNnDie8A0FGyP1+JSrJ7yg2CrDRuRq7aAw8VqBptdwCSU4GQpwTpEIMwGKhwpG9Fs1SRgO0hQ1w1xJk/NTqYf3LhiymeofzFM0YY4c8tnGwAnrwYRC1xHpx2BDerCyScsi8NIfDXcIjVYhifBN7hRjiEHm/GLtGh4rxoeXK+ugU3P68yzC7p8j76FLS+eYNuawknhOdu4YKmu3sAt2cOzpwbXAU4rHjiniH0Gm2iNahi2DzlNeBpU5dWVKXoNOQaPER7dghF1qL4enWFvo8EvnYQWh2Z3odWQQQOfxf1ZCCqVYAtq3w/WpeYdGLz1wdDwh7dH7ozG1X8qv988Mynqt+ct3XRaDffEqQ29XNaJtv4/ks5o7ntyM65nQ79LjZ5J+/9giRrr3tYzoWJL3L9DDhv569gg85/5DjS8v0IX+Sd/wbfh+oPwXWjOnoHZnvPtUUlfYt/1BrxZi3q5veh0aLaODzSq5INqGxht86eSp8I2cN/hO7LRkhx2+AvJLva5VNxu17F1rEM90ZAGT2SbZ8gV7fajVvss1Ib+F078qLv9X+zu0zbaux8MV7K53+nnrzgZLmlz74Ld8KfZPqzqpTnh2h+glynxdVJMfGu/tOp6S5VQ+74PxDu26Zg26GiZBm2/REwNDw0k1P63YjFA634nm4r9C1BLAwQUAAIACAApEZtIZlTfKLMCAABcCgAAIQAAAHVuaXZlcnNhbC9mbGFzaF9za2luX3NldHRpbmdzLnhtbJVWbW+bMBD+vl8RZd9D95pOciO1aSZV6tZqrfrdwAWsGBvZR7r8+9nGBJNAYJwq1XfP43v1tUTvmFh9mM1IIrlUL4DIRKatptHNWHozjytEKRaJFAgCF0KqgvL56uNP95HIIcdYcg9qKmdLE2jdLN03heJ9fFtaGSIksiipODzKTC5imuwyJSuRjoaWH0pQnImdQV79WK43gw440/iAUHRi2lxbmUYpFWgNNqTvGyujLE5j4I2nK/dN5LSuLmd/QtszzdDRbj9ZGaKVNINuka9vrQzjhbm925WllcsEhL9ooF8+WxmEcnoA1b38/quVQYYsq/J/ZqRUMrMF7XIuN/HI4ZKm5vnZqK6sjBJsQtbRaBd8eVyu9wHI/xq+e2Kfq5L82db1ZCHYpsccVqgqIFFzqm06l+9PFZr3Aast5doAQlULejZBP9NKN9d0dS3uD7wzkQYgr2gRb5JXBazreEOnXUNLWK/v3K4IsUddEKGCvVcGIbbKFvnb1PUMGShb5AtnKTwJfjiDn1pqTtPjO+q7ebn8xgqCmmNTsObUWK2nR/tydeDaKxpMIVNY2X1gtjVFJsUrK8B2j0TOVEcWnYVGBN2zzDF+WVx8eEEoNYlO9H7g+seLIEMOfVPnIjW7OuyaO48PZf2noc2wPs/QbPKbOUWkSV6YZPV85nk3c+dkHvVTZD3NAdx6HUL7UoJ6EFs51UVB1Q7Uq5RcT3QjJMJgBiQKakCi/iITn1df9UVVxKA2pmkMdNOCrrIG5izLufnBNwbvkJ4wBqw1FXNzn6DsOJyBws8AUJXkzejWh9pSVBwZhz1wbw0ULuWh3Ig2725o3m7xEbYYTpzXTBpJvy/a5oe4rqGH8Gbi6mfUlu7Ye1x37pHG2qXWef9j67lZanaeQlCt8OPUudrYz4tolPa/yn9QSwMEFAACAAgAKRGbSDWro038BAAA7xQAACYAAAB1bml2ZXJzYWwvaHRtbF9wdWJsaXNoaW5nX3NldHRpbmdzLnhtbNVYXU8bRxR951eMtspb44WUNMSyQQiMQCFAw1ZKVVVo8A72Nutda3dcQp8MqA0VUUBVUKP0gzat+tI+uIndmA+TvzD7F/pLeu/Oro2xcYfUoanQCu/svWfOOXNn9tqpsfsFm3zGPN9ynbQ2lBjUCHOyrmk5ubT2oTF1dUQjPqeOSW3XYWnNcTUyNjqQKpaWbcvPLzLOIdQnAOP4ySJPa3nOi0ldX11dTVh+0cOnrl3igO8nsm5BL3rMZw5nnl606Rr842tF5msRggIAXAXXidJGBwYISUmk265ZshmxTGDuWCiK2tO8YGu6jFqm2Xs5zy055oRrux7xcstp7Z2RcfyLYyTSpFVgDlrij8IgDvMkNU0LSVB70fqckTyzcnlgOzQ4rJFVy+T5tHZtGGEgXO+ECcGldIowEy544PAIv8A4NSmn8lZOyNl97scDcshcc2jByhrwhKD+tDZpLC3Ozkxmlubmjczi0rRxe1ZyuECSkblrXCDJmDFmMxeJV4Wf/mghc2d2Zu7WkjE/P2vMLLSywNE2Q1J6u2MpcNYteVnWNCzF86XCskMtG2r0jI0+41DlNvVyzHCnLFjFFWr7TCOfFlnugxK1Lb6GKwub4R5jxXG/yLL8Di5bWuNeiWktOAkIxGAtmzVx/WazJG6MtEnX5ewtWV1ZpijnNJuH4oGxkFpKPz0Uh624Tps0vCfLrm02Ba2AyzZoGfcsamvE4qAt23zK0QE+ZdngP+YOJVYc3iEum6ee3+Zh00cs5ezox+IbURHHohZsiENR/0SqlM/OywlTnkNKOdgS9WAjeEiCMnxYFycwXBENURc1JaBfxBHkHItKsA7zA6BS1ncQXwa2qvHfRvh1cagU/0PwANVgRihOPAdpaoKeiAYmgjObaCrcbQTbHe4EO2o8xAvwB60+QihlV7/GKb8QJ1KAqIEAmPslXH8ACrKIdL0CYidA7Bhjg7IcqEFkSBxc+xLmrJNgPX7yJ+TXgNUJCUsGLaqMKXH6HvJgfqQlqoB6jBgvO+toQ8K+25qxCgJgQWriGMYwGD4eoDQCZCpEVEOzgZM4AKahYQeimlBi9VgcBTtN2IhcJQYOF6sRbLcBk9CCs1KCTYhAmC10OHI2ohlrkrAtJNB1RZ6yM3OTmbtXLplyD/f7wxTLEGeO62wL4NTdIHKBa1hpJ1AGNVnJZ0oWh5H4erhFqrAMj4KvcKOcQg62E/0s0fBZJTy4XrwFZXrRyuwt6M3X6GuUZf8JNktTVlJ4ztb7bNXlF3Bse3j2VOE6wmnlC+ccs3uwidaoimGHkNOAt0FF3V0V0RvIMXiI8FgtGFED9bXoDHsdD35qJcQcGu1CKyGDOr6Lu7OQVMrBDmg/DDaV5h0cuvbe8PX3b4zcTCb0v8q/Xu2ZFHXQCza1nLiFnji3RVfLOtOo/0NSj3a9I3fK9QrQwTKzY9LuX0GiVrmz9Uzp2Kh273nD1vxyWl7xo9iDFvZn6At/F8/ELly/EbEP7dYTKJ+nYjepWGnYSb2CaqtG3dlBtN8b8YGApaf46tkFRrviseI+3wXue2JPNVqRw554ptiXPlWK2287iE71nGdazOCRajsMubKBfhA3xNJt6GjhDI/61f/Ffj1v6/z7rX4p27X3V1S5mfu1XfehgPDr0yGs0xtb2//+kOuraW+TB/Ku+eNP2689Kb3r72oDMN7+I+XowN9QSwMEFAACAAgAKRGbSJNOrKuYAQAAIgYAAB8AAAB1bml2ZXJzYWwvaHRtbF9za2luX3NldHRpbmdzLmpzjZTLbsIwEEX3fAVytxWiz9DuUKFSJRaVyq7qwoQhRDi2ZTspKeLfm3F4xI5T6tnEN0d3PJN4dr1+tUhM+s/9nX22+3d3bzVAzagcrl2ddegZ6kQq0MANNang8zQDlnIgHlkcHU7y/kyE/Am33ovyw4DUDTsi8MWKMt2kZcBBBTQd0IqA9h1Ksg2JP05lh6rqihrdXuTGCD6IBTdVqwZcqIxahly92tWs0INFAeoCuqIxOKaRXV3k2fEhwmhyscgk5eVMJGKwoPEmUSLny67861KCqj74pgaGT9HL1LFjqTZvBjI/8XSE0U3iT6XhkPdxihGEGV0Aa/gO7foDdYzbBXl0kerUHOnxDUaTljSBVpdGYwwX45VXq5sRRpszsDU1cXeL4RCMlqBaVpN7DAcUMpf/+IBSiQQ70kLbPT+hTNBlypND6iFGkMPDom1X986F2uNPiHOFhHeF1qHbl3VNDh8MXXwTvLrayzsL2bGQGEzcPa58sTiJznmMP0pw/1kZ56aetFUXqNqAmgvBqsN/XTqmO4v3vf0vUEsDBBQAAgAIACkRm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CkRm0jkEP8/gQAAAIgAAAAcAAAAdW5pdmVyc2FsL2xvY2FsX3NldHRpbmdzLnhtbLOxr8jNUShLLSrOzM+zVTLUM1BSSM1Lzk/JzEu3VQoNcdO1UFIoLknMS0nMyc9LtVXKy1dSsLfjssnJT07MCU4tKQEqLFYoyEmsTC0KSc0FMkpS/RJzgSovzL/YcGHrhe1AvPdi04UNF9su7LjYr6CrcGEGUHAPSBiM9ynp23EBAFBLAwQUAAIACAA7lFdHI7RO+/sCAACwCAAAFAAAAHVuaXZlcnNhbC9wbGF5ZXIueG1srVXfT9swEH4u0v6HyO/YLR0DqgTEkNAexoTUse2tMombeE3izHYI5a/f2c7vpWxIe2iVnO/77nz33cW/es5S74lJxUUeoAWeI4/loYh4Hgfo4evt8Tm6unx35Bcp3TPp8ShAZc4NgKbIi5gKJS80gO+pTgLUM2BgRl4huZBc74H7FLjbSCdL9O5oBi65ClCidbEipKoqzBUg8liJtDQkCociI4VkiuWaSeLSQF6DXem/o+GXiZzofcFUD1notweuSVqOZ8UHJNUSCxmTk/l8QX7cfV6HCcvoMc+VpnnIkAeVnNlSPtJwdyeiMmXK2Ga+S3LNtDZJWNvM1yu+OM89JcMAOYdNxpSiMVM4zWNEHJZMgP1tSlVS86gBreFVO17zWr+Ned80brZzpHMuyseUqwSO+pDOOgn0yTCqn9nrWgU9NAq6NUzIk+xXySWL7Ou3VozzBXIBW8XZPLGqQjiAp1saaiH3NwADFdUdxG3TsGsatqCWA7fR1x0Fam67ZVSXkjWlmvlPPGLiC5WSGllcalkyn4yMNZYMwT5xV66b1DXET3SWnv5Db4zfqDU/1WudsYD/0ZhPQNTWhOcRe77l4KNZBjXVDIptbFgXKTYxu5xU+Zj1dD0wuRzrpsBFPE1lzGAMI6op6ezkEJRJqsAlLOUI2zs4CE54nKTw05MM49ODNBmVu0mG3sFBcCrC3QS0NbdlJOM6jsTUKsgnE+vED0ulRcZfrDwHe0avrA5fG7nm6Lrg7cHZ/I9RHMRoBnOLJlaXeertq+bw3sypVp3PpnCWgVphHpguC+fVzEJZjHwitqVlqm/6OTX7sAcd5Tw1HdNc30HvolrzF+ZVPDJfusXS1CRhRjMB+nC+7DFAP2G7DMJb06GIW5E3dcCY2Df3byvabPm6da7rhzrsQw2fOKscxs3UR1BHLEWZR6Me4qL7iKgUdtq1ZNRL2RZutDgBkYoiQO/hob7zxelFd+WzxUWDtXndu8Aulzes9DrhTkGk1nV7Eb/eDfD4G1BLAwQUAAIACAApEZtIF6nhQW8BAAD7AgAAKQAAAHVuaXZlcnNhbC9za2luX2N1c3RvbWl6YXRpb25fc2V0dGluZ3MueG1sjVLbatwwEH3PV4j8wEoa3Qzugm4ufklCspBnd60W00QulkJL0cdXTrJsttnQap5mzpkzzOi06fsU7VPK8+P0e8jTHO9CzlP8lrYXCLX7+WFebpaQQk6bY+V+iuP8s49f57VWqykPcRyW0a5o2mLUPT+kpFZO1YwZRpFknnqFnOe2Yg24BmzFHCW23fwl8aK7hH2I+bxquzlB3zf0MYUl93EMv7Zwyn4LnW7weRnGqfLSVrA1ymFqcWwNxAiX3BeqAUAgyx1xuEjZSE2Qx4xjKEZRoIAI56QRhUjKoWZdI6oK841ATDJGXaGe1m6ktXHUFgkNIbpO86qxpeuMxBgRQoC5wgV0BqPKhqqhQa0HBAcGRNFGEwWos53pWPHOC8uRol5gXJgxgPHxuMft3p7rWP3vdQ7n/Ifg2S84i67e2pwxV7t/WpZK3oXHHw9DDujLkEI/frq8ufV3/mqnd/311eWrN599fGCuhq2bf+jvP1BLAwQUAAIACAApEZtIgtQyDEEVAADHIQAAFwAAAHVuaXZlcnNhbC91bml2ZXJzYWwucG5n7Vp9XJL32qe1s45re9zJc6ZmyqrN1nKaUpovwCrLWqbb2cpIhQqVrRRDUgQEtmVbLtN5LJF8YauV2zRJSRRBqaWigdCZBRJvHXnLEAgJCXl7brfzPH88/zyf55/nr/64P3x+X+77/l3X9bt+3+913fdd81FWxuuvrn4VBAK9vndP+t9BoJdswFHz51cAZGWs8E3gZxn+7xk7QN2SNbPA4GXM9v3bQaCe+pXeo38CxkEn9yDwINB/3Fk6lglLfyoAgdbm7U3f/mkl0qLO7uwrVAdw4E+Cb614tOXkyam3W3fpf/qq+vK63u2H3trz5adXLp+9vDf9u9OrVr60s/qVhqxXt7+L+fyqRWtj8wSabzqEGrmfzIUjWSHIuT4ZsZUm4/qHXFw6PbgtZirVxsfPs2g+s54Z8Jp+TtJWhYBAA/XXRqcMs45yUpIGgu/fDAI9vb23Q3pqta1U4FuoeGtpvI/FHPPQ/A6mBXDgkXVPP1xvTgCBTrquKsEk8/V+DmQZ6AveerX/HvaVJfisq8yNqW6n+d2WNBAIljdCTrb/B+jpo4GeSprhYk7WsEdta0/zPZvqgKNIs1ct27Ay31lX2jVilVyJpPmcFmAeVXtEjWtElwGbb2jc0F45s+XxOjqYqG9oRHlnQpWFA+Gu9RrHdFS/Xd+YjS1dAXq0oNrDhy9Mozt6qHxoP9T79I6N19bi2D5CjjVx0jgzkaBHfm4F32QOCeKyh6Mhjujnu7+COxz4IWiZEeboVV2phy1aLeGpSgS9BRUlY50U8x9UF8kEmmH/TE9dSw8bLiQqsPoyTptgizglhOPSde50pWoclSYqzP9c1+GiYOG2gV2S+6bmgrwmKUkmPClOwRMprcb4u1Kn/dsumxDut/N0eKLRgGOUTzrZUR21DCG+QOxNu/t8zoxjNMSb48PZbU4u1JPmoowZtxWCMQE8VEhtEhnCeZootiQmtb+wJZxQ1VXkH7yuGx5Jg7keSr3iaaIYbVwGyiFYKrWUW6xVK2vOssf2v9YlN+2E0eUs9dspMiK39bPxeW677aF0Wscpg+pWlQZ9G0NXOvDG67oibjGaw5WIqAYSp8UcdDc8tOYBg9BiJfBNsG47pUHXhG4w3U4vixKqOBERiGwZHafI0seL0HQil1/XZmaXIrBGE0fMdDJd2wwLOnST7xCL5Uouc3cJ3ZWZuzmNRDY4vNHXLjInsmnm6Rpbcqxj8VuVlDhUAOW2x5t9dy0Ik/elC2ZERmxG1BWFH4c6Zg3gNDg4Ptlz098LdYC+6OQ5K5nBlj8cqwfPB31Ri7izSVcG7ReuXsCpDnZj8l6C9ySIdsm23qbjwiEOWYkkZVV6zXWxqJdB/+gwfd9AgXdEVMJl2mFHk5S5YJ6jLrfuweK+Q3VaUl4CljLXWwU4hs+dOZmvjWFaCpCxGH+6PiapfiqGrNFdiBeaxga7D9nw+vkYtrW0QFE+12zp6r+ubCuRDLInYxqdGM1gm3dHSDjea9vXW2w126mGsElHRUEbzyKlhIUqpKomHR82Zk4DPXrSHWkL+gb9Udf82vYPDsPnctwfSfnOxarxDbt7vavvQuLoeDJ191ghqggqLNlfXeCubTOMvXxkbP/ZdE68srW8YC7947G5pogTt1Rfe8JtXBq+dZ2rlAMsVaIoslBVe752MkEY71h5MBYDjy4y4ZjOgrz21OQFx778AjEOLhzx2Lk4Vb2Ko6HntXsulUyWMQgyn2Q6HALEk+WCehi+h5Opd5t1nCLuIVtOrMndEp/8tcLWRRiTJhaR2aqYFqVUCTjEFMpN4uWgbutu/+kHVZUb7tX3S1dUzRz33UAZTkMdMrP7O+bmXF3S7cRlN77eoS9bQHeD+y+aFVmXCyNDFQKFpLaFiLAVb3DILMCf6+khG4QQJkKKENxXXfD8zcZl1vQ4/V31aqLQUllcxsdocMUFUIR28LqzRzqvoKeZoh+jZY0lBvrQeHO5zwTNCofUm8apXXK5Zw2XH9tIaUHj0qLXK5NhK/BQ6W0EVm3qgtMhgcq8BGrdHfvW5nKJD+XC5WfXmUmv4XONhvk5kfgcN2CyYGIxUAU16vSaxvIo0MnypFU291vZf40U1N1oL2kJ9ujKam54W5V1P/wj2K9qNyO0re7JgerbxXH0kJU1X48ocLncdlxITkhKuOAVdW2LoTcOD06IQ7PjIHGeBpF5AYPsNs2XDKLsUXhBhtVT7OHrKtISuVG8ngZnAQVSFOUp9ygq2lNPnGWZJ/juQvSQjy/cSDfZ1yjqnYsk5no6u4q6G7kcUXT+ebl7vCKhtP204/CEoVbKLwezJxUBVUdyLIOJQ1Bl8cLPuqU+rQVtfEclF66jYzR/+LjEHXm0jYdMS9Sx3h7l3ixdQYTdM+2kvN6Zvgt2S15YBgU/dfwLXOOouZTX7iwsvozesd5RpnxP2WzJ1NczmCIFq3q/rIWJsGHzMsMm+eXFWKYl88/XPamCStU1z19sQg+0TGs61EZQVQiLKGJ5T/zRbWsZR/JN0gSur1JZu+/drJjufoA1CsVWIhuJAnZX2VhXUS5AK5EKFh9mdP6DCcHK+mHXFMYuiEMuVwwKEDZVOxpiFvea/aP8REg0mi3mv1lW1etT0BE0sY9J5PnEdjGfjZSDbj1QH+I7bg+A7VTBfr7NeN4Zyk2smUP/dTkor7oyzvX9KFnyJJqKbxpwUs8RQI9+GSFzg9GASLyJUXfUuJybECVlYOOm90Eg+lqNiBKmiwR9AQW0DPTOSCoIdOENQPs/2sFfDvog6H+AMz/QUVT3y4C+ev6XM1+AL8AX4AvwBfgCfAG+AF+AL8AX4P87GEVyTCZlg0Bf8LL/b5fXbBr1RJTycfMOZsCrZ2Dak91PcgSkeYWUuiCZoBYGepkKrdoHdALf9p2piJw/2ugJh7snsmMfHAhvKSxyqwfhxWXwUjY8LtLGGlp4OBE6/PSMRaI5oNDOuax+EChvrJM1TMJkIzXBs7+sOa3uQRRm5kI0P6ZlxJa1xpp/s/t9NhqNd5qQv0Am0LrNS0+Zflbzryw9NdNfzEEStRYpPOCdmMqGU57wtD6rx4gnI0mzVwn1vjiq/ZxLnAum1+aars83Tw7IUTQf1GFcOAfrxkAzsMciMOdz67d3ObC/kZqeRMOedS/K+3i94A86Wl/j17jqKrRuCYEjxFyM5xWC3yZ2q54F6fcJyebSjxQ2tY9bl35v6QHeyhVSdD10YVi5ys+F/hBWnzY/PivVbcNm1FEuQ4VeuxBMS3oUMu44NHKlHkYyxiERsXB28dgkPy2uvWp+YoqIJ+ZXYFxruDUlrVtjXRtdEOkdRZYRTBd0K/3n8mWUhiTh70Z5v/Lf/yS7BBUIvqyOP2xpIr5hSMY3biDERtp4bcd7ePCci+N70/O3VKzay7txlyFLn8qTDmLXt1cK1ri2VuNfSVnbIjrxaDf1YxH6oihkkJtmh+vmq5oFI/pQnjPGfScYzvf96Uircw33SSLQF84jdGUCGcTORfFQb3Wbqd5R6zpaPm+TZ9mpu6jpCpZnxQNr2PUKUdpP8ypF5JXON2w5W1BXBj4r3vCdDJR6DmJzZUc16tD08UmpLu7AifvRNza0h9yGRBvd322G7T7ZzXRNt/8xV7J0SjS3z+pa7UgyJEor6ovR/ZYH+Yrg77OHeXzyJHy8Qvh5X65x+0Xp1y2Lfl6l4FoQkAIHJE1Rgs6qCycvsXmqYTU6yU6tVW7V5ECo4hSCTvqqESfD6weVA48HvDt6/e/MRFuQ9f1HgTtjGcobysR7m1DEp1CXSxnZCSArEMMwdmoW/R0N6/Mdx5NKy2s7Dnz1vuOMx9dHnoONV2qvw60ZfBMryN0pHaLe5v+iNtsT5zhDD9/Hy57dAftPpvrXVShfIbmD41wVwuNL1tJpiXhCV+xOPmqq+j5WM56zVrK68dBdhURNaOPmJ0/x/b/epJqg/dIc9DrUOwpf2UW7Y2i+2XbFxEHIt9lSbSZoRjfvPPm8yPehWHtwQGh1Vj4bslFsegMdBXMDG7LKcFJTQu7LLUrK36BC95d8P7Uyjn+D0rZew3oyGopSRbHOLd6a8W3LP6Upn7NKy/Pf1oQYHZHuK9WfzEAx24XxwwORyZKaaWLx/KHM76U5e1bddKyUjVRRJQhzOaMLc37mZcegOP77HBepLq8wgojUnMiLxVDchqPtNIxFWD6HrNdFaJ+PTaACi/IApS9AWDTE0biR5DheCatCtKajE0vuAyJt4gTO/FLBQ3Mevn/HGShMsFP31zBrLrPXCHo3rzrDIJxiOXH4si5H34XmQ0xikJFBZ6vxnkVwV9a0dMDZ03JPYnEn3xY0CikEcl55BMJU/RzITbDchFSNob6sYAnHI6a1Ab8rQLnKbEVq2ogBgJ4qUuL6ma7tg8qF4/1i3CLAG7jFlaPYuV0WzuvPuBL4SkbIMqGrt5Rizu3oN5lIZA2BoBPGJElIcWILg+mMNI0O1j1A6GyFBPFBXqG1sG5UgkBLU7BCg7AWXprrCJuMVyP6yxFyN5CSK7BqqzMsyMmQkNeL5Z/LZl2CgC/xBkGJjBQKMxGmzKDn5tYSZUnE43/Yom1IbejFjTacuYTIFJ2qEuRqaXVr2xpDeRtRW/OEhVxG73C5ZtuJFH8C7mOeDogaPk5BZ1/TTTvqclu3TurKNBxj/GF4R93U4PXOgScu7WjqSTMQhtbJ5tmu4Es42SkvSAUkRl0kwxgjHsx2vyc9sJwK5IcQHHgutJzwJCTkb9Hgfz1yjf0rNeuQ2HMfpz6hZ5a/tG5qUDUnza91ObdlfsDSzfB1b0ImnQgXwMucOsnDhf0T+BLCnGS95svcfjJUonhWFWnk75EorpbfbSnXfEbAICp+d7jaM76igPOXHN+iGKv8oL7lubwwIXI5+Rjx/GiN3U060iVaY/AlTNl/zGgSeWRdtueaNxmwGDu1QZc4lSc4Z283PbROt2Xwl/djXaTWWbnA76zwHwrEXNqIGSHojv2+h9vSPQfuQJf23BxSTi/X3BybaR3fc0GqcOhyju1uEpGPfFVGqb9ryHRQL52FD+dI5MetJH72Be0mTVyZquiSGTPqwV5CJyhhWWYcv1vdk1pfCRcy/c86GktpHmVH9vMDWBFfnXDLA/AGpI0wtj4BXjruWNv4eVIs4KWlifsTf4HQb5sD0ml6qDtu0yfrUhqSyiq2TfFtBso7n+zYIg+5zBYPdseLTKbVvwhZMrHHsNoQ8os5qFE9IJqO5AFOkBmUwzZUXcY1LvWfS74z0Zt1RlIdBps72SM2ZArdrhT7qXAemhBlH27YLA3RfcJcvD8hH17oayylOlps9ousKoM+hPl8ZDbsL8EuDrAop/6ZdKu25fMk+B9Gnq3abDz9r8pEfyVlydKBmkDL8WvpGpKyenbEswh16k7Jgk4HyTMdURdcHeqb1L4izlZlHS/Mht9NUXesEWbifZeFJYB9B/ksof7xgKWl6d+LA/ZaSmmp7mcdcMrqx+7rthgpzDM321w7mcArXxboA0yJmLGSv011lN7W1rMmu4yT0KnVT90Ms9DeA5CCjmtqVw5z4tZPDc1QJD9iVM2uweSeho/aIGL0Magt27G1UafQhTeyf0MUhY4S4jUYgVxZRpMpY8tUx65xYTZTuAAZeEsHlfb9sXbjDKeUYsUrj2gnpmPYuaFPUTy5rupRQYrtPGT+cMtGcAEvvud3NtjV5bkU3JSnpdyqVXO+jJWmOcQLTsrHjOhVwtW25GXfzW6L7mnbaIvnwlA1jG3MPZPeWvUuohi1ydHO9RsSzGEhtxEmBG1vmtQ6AAhgK2ao1EyVeEpiUfqBwkwj5jDNnrxJUy94PuJd9Z2IUefQvScsvmiatg6oz1Wi9LSCRtadNct9SNhCT32bFwgg1A1IyAcMsO9xRgeqfqaYiH84hIxFu0i17kfjpw7eMm1NLFU5jvZFhP5OrHn3Vz8134zgAVE0nE/SbHP5jMhVBDPi0bhnD1YqTS+PNUGxkSFEuJg/Ynh5cZGa3NNGDCekQcDuxT3Gd/wOR9gI+it3WCC0JxXbqU4wTdxcOdvsoQHbD12ni35iwjHMqZBoOMGhS7G3C2OlPWocL9Q+PE47e8k2YPoSaZh42qL1Gj+NBZtobhEgRjOhgoHzO63D+TfmkTy5qBBQhoak4SBHpvuNiRPF4vCrjHmS8jrmD8EMV3Tobkb0LwlDtH/IxTtyDJ9UKoFpL1ZKPXNYDT9gNW4l2UdD+4Vz62A3KgNvAdr1pJHp1c82El53eBcqaodUnLoJJtRvovlNFN3jG+cOaE64SNxatRmnn7vX6k4+8eEjlP504e9EcS7Ffzl+CjsHMFHH0qthpZzY2AqF+f92RKwwdbbu0kSygLMcBfD5nBo13905ikW22GgBj1JX/vEMxT6Nrh/acBcdSsatcf2znnoqtY5XGtrJl1udZeFAgr1Hg4njRs3MMxADCXZSspgTWvfvjcf+FTqF9QKzsjraScc9h2n3LHUPgOw7HRsYFB8QxEJGPDv48OaKnrtkCzKO3kOGar5Wc3J4hdg7SxfJkWTLYS0tcOPhHwWKGqiTB6EH6Ws1oTzWpD71oHBaVGIOQ7XMcv7LfY/9B3oJEONBoEZ7NkG4QGC5Vyis25ZqtHFk5b/OWHCDMcAqwt0DnuCDNGcnaiiCxK1qZQaObA0U6FdXP5sefc/WRx7K2z2s7Sfv1/x4ruqbp91zK+7NUvnfbAFqvCU7HuynJualaHIDxaca2EcFPktp9k5DmMk1b6+nefUr4M9vJ77GVVJdPO1Q3KdElrTKCFECGaFaYLayrf9d2cnLAz5X8LlzXub20pnAp56jJx/QpL4Yep1Lpk2JW4yQmuABN9mvPZADtBEV5pf82cMmQgSYhDAVDu+szFlY/ljvsQXKG7rn6d8qk3/Gz1aWVv2GNN7yAQVIMtAE0IefXS3pqscwKQunMseKGOpB0BfBTO9l/1srvLt4T7YHdm1w+RKzngCe6DiSPPXXna2v76s1eWzuwQ+oUXd8ZqCkmZUHJWQPLL91uuPnM9jfCnl3cQ/BdPPA3/nwd9vJVu4UDZUSqNa/11+owYYDDdD7M5Eg0IdnCSDQu2s1y0Dfj+wsHXLKKpa+GSD8qAQvAirW1xYEAqkiZxe+0RBNbZbMf39vcGo+sAGjXQYMPmRhUs67MoFaRtC/fBlgclYK5RpBB51Slgoo81KaH897A7hf4EfRlCmQ1NbqhaeupJLK9ouBrg0E2rsrK717x5Gv/hNQSwMEFAACAAgAKRGbSLLNcCFNAAAAagAAABsAAAB1bml2ZXJzYWwvdW5pdmVyc2FsLnBuZy54bWyzsa/IzVEoSy0qzszPs1Uy1DNQsrfj5bIpKEoty0wtV6gAigEFIUBJodJWycQIwS3PTCnJsFUyNzJHiGWkZqZnlNgqmZqYwgX1gUYCAFBLAQIAABQAAgAIACkRm0jfwbQZ2AUAAFUWAAAdAAAAAAAAAAEAAAAAAAAAAAB1bml2ZXJzYWwvY29tbW9uX21lc3NhZ2VzLmxuZ1BLAQIAABQAAgAIACkRm0hXOE0GKwUAAN4VAAAnAAAAAAAAAAEAAAAAABMGAAB1bml2ZXJzYWwvZmxhc2hfcHVibGlzaGluZ19zZXR0aW5ncy54bWxQSwECAAAUAAIACAApEZtIZlTfKLMCAABcCgAAIQAAAAAAAAABAAAAAACDCwAAdW5pdmVyc2FsL2ZsYXNoX3NraW5fc2V0dGluZ3MueG1sUEsBAgAAFAACAAgAKRGbSDWro038BAAA7xQAACYAAAAAAAAAAQAAAAAAdQ4AAHVuaXZlcnNhbC9odG1sX3B1Ymxpc2hpbmdfc2V0dGluZ3MueG1sUEsBAgAAFAACAAgAKRGbSJNOrKuYAQAAIgYAAB8AAAAAAAAAAQAAAAAAtRMAAHVuaXZlcnNhbC9odG1sX3NraW5fc2V0dGluZ3MuanNQSwECAAAUAAIACAApEZtIPTwv0cEAAADlAQAAGgAAAAAAAAABAAAAAACKFQAAdW5pdmVyc2FsL2kxOG5fcHJlc2V0cy54bWxQSwECAAAUAAIACAApEZtI5BD/P4EAAACIAAAAHAAAAAAAAAABAAAAAACDFgAAdW5pdmVyc2FsL2xvY2FsX3NldHRpbmdzLnhtbFBLAQIAABQAAgAIADuUV0cjtE77+wIAALAIAAAUAAAAAAAAAAEAAAAAAD4XAAB1bml2ZXJzYWwvcGxheWVyLnhtbFBLAQIAABQAAgAIACkRm0gXqeFBbwEAAPsCAAApAAAAAAAAAAEAAAAAAGsaAAB1bml2ZXJzYWwvc2tpbl9jdXN0b21pemF0aW9uX3NldHRpbmdzLnhtbFBLAQIAABQAAgAIACkRm0iC1DIMQRUAAMchAAAXAAAAAAAAAAAAAAAAACEcAAB1bml2ZXJzYWwvdW5pdmVyc2FsLnBuZ1BLAQIAABQAAgAIACkRm0iyzXAhTQAAAGoAAAAbAAAAAAAAAAEAAAAAAJcxAAB1bml2ZXJzYWwvdW5pdmVyc2FsLnBuZy54bWxQSwUGAAAAAAsACwBJAwAAHTIAAAAA"/>
  <p:tag name="ISPRING_ULTRA_SCORM_COURSE_ID" val="878F42CD-D92C-480C-A125-30EE4A95C47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Каталог"/>
  <p:tag name="ISPRINGCLOUDFOLDERID" val="0"/>
  <p:tag name="ISPRINGCLOUDFOLDERPATH" val="Каталог"/>
  <p:tag name="ISPRING_PRESENTATION_TITLE" val="4.заседание НОШ № 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1114</Words>
  <Application>Microsoft Office PowerPoint</Application>
  <PresentationFormat>Экран (4:3)</PresentationFormat>
  <Paragraphs>446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Monotype Corsiva</vt:lpstr>
      <vt:lpstr>Times New Roman</vt:lpstr>
      <vt:lpstr>Wingdings</vt:lpstr>
      <vt:lpstr>Тема Office</vt:lpstr>
      <vt:lpstr>Научного общество школьников  МБОУ «Гимназия №7»  « Белая сова» </vt:lpstr>
      <vt:lpstr>Презентация PowerPoint</vt:lpstr>
      <vt:lpstr>Цель:</vt:lpstr>
      <vt:lpstr>Презентация PowerPoint</vt:lpstr>
      <vt:lpstr>Сентябрь </vt:lpstr>
      <vt:lpstr>Итоги </vt:lpstr>
      <vt:lpstr>Октябрь </vt:lpstr>
      <vt:lpstr>Итоги Городская интегрированная олимпиада школьников по истории, литературе, МХК, искусству «Между прошлым  и будущим», для обучающихся 9-11классов   </vt:lpstr>
      <vt:lpstr>Итоги  Региональный этап Всероссийской олимпиады по школьному краеведению  «Отечество» </vt:lpstr>
      <vt:lpstr>Школьный этап Всероссийской олимпиады школьников </vt:lpstr>
      <vt:lpstr>Ноябрь </vt:lpstr>
      <vt:lpstr>Декабрь </vt:lpstr>
      <vt:lpstr>Январь </vt:lpstr>
      <vt:lpstr>Февраль </vt:lpstr>
      <vt:lpstr>«Радуга талантов», 2-4 класс</vt:lpstr>
      <vt:lpstr>Март </vt:lpstr>
      <vt:lpstr>«Вдохновение»</vt:lpstr>
      <vt:lpstr>Апрель </vt:lpstr>
      <vt:lpstr>Всероссийские конкурсы</vt:lpstr>
      <vt:lpstr>Для отчета по деятельности НОШ</vt:lpstr>
      <vt:lpstr>Отчет (январь, май)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4.заседание НОШ № 1</dc:title>
  <dc:creator>анюта</dc:creator>
  <cp:lastModifiedBy> </cp:lastModifiedBy>
  <cp:revision>29</cp:revision>
  <dcterms:created xsi:type="dcterms:W3CDTF">2015-12-13T19:17:27Z</dcterms:created>
  <dcterms:modified xsi:type="dcterms:W3CDTF">2016-04-26T23:17:15Z</dcterms:modified>
</cp:coreProperties>
</file>