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2" r:id="rId3"/>
    <p:sldId id="279" r:id="rId4"/>
    <p:sldId id="280" r:id="rId5"/>
    <p:sldId id="258" r:id="rId6"/>
    <p:sldId id="281" r:id="rId7"/>
    <p:sldId id="260" r:id="rId8"/>
    <p:sldId id="283" r:id="rId9"/>
    <p:sldId id="263" r:id="rId10"/>
    <p:sldId id="284" r:id="rId11"/>
    <p:sldId id="264" r:id="rId12"/>
    <p:sldId id="285" r:id="rId13"/>
    <p:sldId id="265" r:id="rId14"/>
    <p:sldId id="286" r:id="rId15"/>
    <p:sldId id="266" r:id="rId16"/>
    <p:sldId id="287" r:id="rId17"/>
    <p:sldId id="267" r:id="rId18"/>
    <p:sldId id="288" r:id="rId19"/>
    <p:sldId id="268" r:id="rId20"/>
    <p:sldId id="289" r:id="rId21"/>
    <p:sldId id="269" r:id="rId22"/>
    <p:sldId id="290" r:id="rId23"/>
    <p:sldId id="270" r:id="rId24"/>
    <p:sldId id="291" r:id="rId25"/>
    <p:sldId id="271" r:id="rId26"/>
    <p:sldId id="292" r:id="rId27"/>
    <p:sldId id="276" r:id="rId28"/>
    <p:sldId id="294" r:id="rId29"/>
    <p:sldId id="293" r:id="rId30"/>
    <p:sldId id="273" r:id="rId31"/>
    <p:sldId id="274" r:id="rId32"/>
    <p:sldId id="275" r:id="rId33"/>
    <p:sldId id="277" r:id="rId34"/>
    <p:sldId id="295" r:id="rId35"/>
    <p:sldId id="278" r:id="rId36"/>
    <p:sldId id="297" r:id="rId37"/>
    <p:sldId id="298" r:id="rId38"/>
    <p:sldId id="29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9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6AEBB-4DBB-46E8-B58C-3485CF1CE198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67617-CC66-46B9-9BE7-0BA392528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67617-CC66-46B9-9BE7-0BA3925284D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7.xml"/><Relationship Id="rId3" Type="http://schemas.openxmlformats.org/officeDocument/2006/relationships/slide" Target="slide29.xml"/><Relationship Id="rId7" Type="http://schemas.openxmlformats.org/officeDocument/2006/relationships/slide" Target="slide11.xml"/><Relationship Id="rId12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25.xml"/><Relationship Id="rId5" Type="http://schemas.openxmlformats.org/officeDocument/2006/relationships/slide" Target="slide5.xml"/><Relationship Id="rId15" Type="http://schemas.openxmlformats.org/officeDocument/2006/relationships/slide" Target="slide27.xml"/><Relationship Id="rId10" Type="http://schemas.openxmlformats.org/officeDocument/2006/relationships/slide" Target="slide23.xml"/><Relationship Id="rId4" Type="http://schemas.openxmlformats.org/officeDocument/2006/relationships/image" Target="../media/image2.jpeg"/><Relationship Id="rId9" Type="http://schemas.openxmlformats.org/officeDocument/2006/relationships/slide" Target="slide21.xml"/><Relationship Id="rId14" Type="http://schemas.openxmlformats.org/officeDocument/2006/relationships/slide" Target="slide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470025"/>
          </a:xfrm>
        </p:spPr>
        <p:txBody>
          <a:bodyPr/>
          <a:lstStyle/>
          <a:p>
            <a:r>
              <a:rPr lang="ru-RU" dirty="0" smtClean="0"/>
              <a:t>«Знатоки леса»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752600"/>
          </a:xfrm>
        </p:spPr>
        <p:txBody>
          <a:bodyPr/>
          <a:lstStyle/>
          <a:p>
            <a:r>
              <a:rPr lang="ru-RU" dirty="0" smtClean="0"/>
              <a:t>Викторина для 8 классов в рамках Всероссийской акции «Живи, лес!»</a:t>
            </a:r>
            <a:endParaRPr lang="ru-RU" dirty="0"/>
          </a:p>
        </p:txBody>
      </p:sp>
      <p:pic>
        <p:nvPicPr>
          <p:cNvPr id="23554" name="Picture 2" descr="http://s7.hostingkartinok.com/uploads/images/2015/01/bca8bf441dbc30fa095f7d6cb06039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8640"/>
            <a:ext cx="5398568" cy="3036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ЛИПА</a:t>
            </a:r>
            <a:endParaRPr lang="ru-RU" dirty="0"/>
          </a:p>
        </p:txBody>
      </p:sp>
      <p:pic>
        <p:nvPicPr>
          <p:cNvPr id="43010" name="Picture 2" descr="http://inlytkarino.ru/upload/iblock/e54/img_20130814145618_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6762750" cy="3819525"/>
          </a:xfrm>
          <a:prstGeom prst="rect">
            <a:avLst/>
          </a:prstGeom>
          <a:noFill/>
        </p:spPr>
      </p:pic>
      <p:sp>
        <p:nvSpPr>
          <p:cNvPr id="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7092280" y="5373216"/>
            <a:ext cx="1728192" cy="122413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Лиственница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Королева лесов. Осенью золотые хвоинки, как листья падают на землю. Древесина этого дерева не знает износа. </a:t>
            </a:r>
          </a:p>
          <a:p>
            <a:pPr algn="ctr"/>
            <a:endParaRPr lang="ru-RU" sz="4800" dirty="0"/>
          </a:p>
        </p:txBody>
      </p:sp>
      <p:sp>
        <p:nvSpPr>
          <p:cNvPr id="5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6732240" y="5085184"/>
            <a:ext cx="1728192" cy="122413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Лиственница </a:t>
            </a:r>
            <a:endParaRPr lang="ru-RU" dirty="0"/>
          </a:p>
        </p:txBody>
      </p:sp>
      <p:sp>
        <p:nvSpPr>
          <p:cNvPr id="5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7415808" y="5445224"/>
            <a:ext cx="1728192" cy="122413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6082" name="Picture 2" descr="http://www.miraclegreen.ru/uploads/posts/2015-04/thumbs/1427891440_2012-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12776"/>
            <a:ext cx="3535660" cy="2677000"/>
          </a:xfrm>
          <a:prstGeom prst="rect">
            <a:avLst/>
          </a:prstGeom>
          <a:noFill/>
        </p:spPr>
      </p:pic>
      <p:pic>
        <p:nvPicPr>
          <p:cNvPr id="46084" name="Picture 4" descr="http://content.foto.mail.ru/inbox/aks_v/Nature/s-2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80928"/>
            <a:ext cx="4955704" cy="371677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береза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Дотронься летом до ствола этого дерева , он прохладный даже на солнцепёке. Такое может быть только у одного дерева в мире: ведь это единственное дерево с белой корой, которая не нагревается на солнце.</a:t>
            </a:r>
            <a:endParaRPr lang="ru-RU" sz="4000" dirty="0"/>
          </a:p>
        </p:txBody>
      </p:sp>
      <p:sp>
        <p:nvSpPr>
          <p:cNvPr id="5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7092280" y="5229200"/>
            <a:ext cx="1728192" cy="122413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Береза</a:t>
            </a:r>
            <a:endParaRPr lang="ru-RU" dirty="0"/>
          </a:p>
        </p:txBody>
      </p:sp>
      <p:pic>
        <p:nvPicPr>
          <p:cNvPr id="16386" name="Picture 2" descr="http://oboi.tululu.org/o/23/40389/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6325703" cy="3960440"/>
          </a:xfrm>
          <a:prstGeom prst="rect">
            <a:avLst/>
          </a:prstGeom>
          <a:noFill/>
        </p:spPr>
      </p:pic>
      <p:sp>
        <p:nvSpPr>
          <p:cNvPr id="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7164288" y="5229200"/>
            <a:ext cx="1728192" cy="122413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ВЯЗ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>
              <a:buNone/>
            </a:pPr>
            <a:r>
              <a:rPr lang="ru-RU" sz="4400" dirty="0" smtClean="0"/>
              <a:t>Если тебе когда-нибудь понадобится расколоть полено этого дерева, сделать это будет нелегко: топор увязнет в древесине. И ты поймёшь, почему дерево так названо. </a:t>
            </a:r>
          </a:p>
          <a:p>
            <a:pPr algn="ctr"/>
            <a:endParaRPr lang="ru-RU" sz="4400" dirty="0"/>
          </a:p>
        </p:txBody>
      </p:sp>
      <p:sp>
        <p:nvSpPr>
          <p:cNvPr id="4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7164288" y="5445224"/>
            <a:ext cx="1728192" cy="122413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ВЯЗ</a:t>
            </a:r>
            <a:endParaRPr lang="ru-RU" dirty="0"/>
          </a:p>
        </p:txBody>
      </p:sp>
      <p:sp>
        <p:nvSpPr>
          <p:cNvPr id="4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7164288" y="5445224"/>
            <a:ext cx="1728192" cy="122413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7106" name="Picture 2" descr="http://zvetki.ru/bgimage/64_1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6467872" cy="485090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ЧЕРЁМУХА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/>
              <a:t>Плоды  использовались человеком с каменного века. Зрелые плоды оказывают закрепляющее, вяжущее, бактерицидное, витаминное, общеукрепляющее, противовоспалительное действие, нормализируют функцию кишечника, желудка. </a:t>
            </a:r>
          </a:p>
          <a:p>
            <a:pPr algn="ctr">
              <a:buNone/>
            </a:pPr>
            <a:r>
              <a:rPr lang="ru-RU" sz="2800" dirty="0" smtClean="0"/>
              <a:t>Кора может использоваться для окраски тканей и кож в зелёный и красно-бурый тона, плоды дают тёмно-красный оттенок</a:t>
            </a:r>
          </a:p>
          <a:p>
            <a:pPr algn="ctr">
              <a:buNone/>
            </a:pPr>
            <a:r>
              <a:rPr lang="ru-RU" sz="2800" dirty="0" smtClean="0"/>
              <a:t>Весной это дерево стоит нарядное, праздничное, будто всё в белой пене. И запах его цветов чувствуется издалека. </a:t>
            </a:r>
          </a:p>
          <a:p>
            <a:pPr algn="ctr">
              <a:buNone/>
            </a:pPr>
            <a:endParaRPr lang="ru-RU" sz="2800" dirty="0"/>
          </a:p>
        </p:txBody>
      </p:sp>
      <p:sp>
        <p:nvSpPr>
          <p:cNvPr id="4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7236296" y="5445224"/>
            <a:ext cx="1728192" cy="122413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ЧЕРЁМУХА</a:t>
            </a:r>
            <a:endParaRPr lang="ru-RU" dirty="0"/>
          </a:p>
        </p:txBody>
      </p:sp>
      <p:pic>
        <p:nvPicPr>
          <p:cNvPr id="49154" name="Picture 2" descr="http://photoflowery.ru/photo/a3/a39002ed12a32484eb16603dc655a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43000"/>
            <a:ext cx="7620000" cy="5715000"/>
          </a:xfrm>
          <a:prstGeom prst="rect">
            <a:avLst/>
          </a:prstGeom>
          <a:noFill/>
        </p:spPr>
      </p:pic>
      <p:sp>
        <p:nvSpPr>
          <p:cNvPr id="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7164288" y="5373216"/>
            <a:ext cx="1728192" cy="122413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ДУБ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4000" dirty="0" smtClean="0"/>
              <a:t>«Красавец» – так переводится латинское, научное название этого дерева. Но оно не только красиво: это дерево-богатырь, дерево-долгожитель. Корни его уходят глубоко в землю, поэтому ему не страшны никакие бури. </a:t>
            </a:r>
          </a:p>
          <a:p>
            <a:pPr algn="ctr"/>
            <a:endParaRPr lang="ru-RU" sz="4000" dirty="0"/>
          </a:p>
        </p:txBody>
      </p:sp>
      <p:sp>
        <p:nvSpPr>
          <p:cNvPr id="4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7092280" y="5229200"/>
            <a:ext cx="1728192" cy="122413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викторины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484984"/>
          </a:xfrm>
        </p:spPr>
        <p:txBody>
          <a:bodyPr>
            <a:normAutofit/>
          </a:bodyPr>
          <a:lstStyle/>
          <a:p>
            <a:r>
              <a:rPr lang="ru-RU" dirty="0" smtClean="0"/>
              <a:t>Обобщение и систематизация знаний о лесе</a:t>
            </a:r>
          </a:p>
          <a:p>
            <a:r>
              <a:rPr lang="ru-RU" dirty="0" smtClean="0"/>
              <a:t>Способствовать развитию творческой и познавательной активности</a:t>
            </a:r>
          </a:p>
          <a:p>
            <a:r>
              <a:rPr lang="ru-RU" dirty="0" smtClean="0"/>
              <a:t>Формирование экологической культуры</a:t>
            </a:r>
          </a:p>
          <a:p>
            <a:r>
              <a:rPr lang="ru-RU" dirty="0" smtClean="0"/>
              <a:t>Развивать умения работы в коллективе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ДУБ</a:t>
            </a:r>
            <a:endParaRPr lang="ru-RU" dirty="0"/>
          </a:p>
        </p:txBody>
      </p:sp>
      <p:sp>
        <p:nvSpPr>
          <p:cNvPr id="4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7092280" y="5229200"/>
            <a:ext cx="1728192" cy="122413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0178" name="Picture 2" descr="http://wallpapers1920.ru/img/picture/Feb/06/3ca99d6742aa378524ada3940347891f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6683896" cy="501292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КЛЁН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525963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3600" dirty="0" smtClean="0"/>
              <a:t>Дерево с большими, красиво вырезанными листьями можно было бы назвать «музыкальным» – из его древесины изготавливают многие музыкальные инструменты. Сок этого дерева стал кулинарным достоянием одной из северных стран. </a:t>
            </a:r>
          </a:p>
          <a:p>
            <a:pPr algn="ctr">
              <a:buNone/>
            </a:pPr>
            <a:endParaRPr lang="ru-RU" sz="3600" dirty="0"/>
          </a:p>
        </p:txBody>
      </p:sp>
      <p:sp>
        <p:nvSpPr>
          <p:cNvPr id="4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7020272" y="5373216"/>
            <a:ext cx="1728192" cy="122413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КЛЁН</a:t>
            </a:r>
            <a:endParaRPr lang="ru-RU" dirty="0"/>
          </a:p>
        </p:txBody>
      </p:sp>
      <p:sp>
        <p:nvSpPr>
          <p:cNvPr id="4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7020272" y="5373216"/>
            <a:ext cx="1728192" cy="122413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1204" name="Picture 4" descr="http://photoflowery.ru/photo/27/27841c7cd0a4b2918b57e8e1ab4d41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17372"/>
            <a:ext cx="5675784" cy="4540628"/>
          </a:xfrm>
          <a:prstGeom prst="rect">
            <a:avLst/>
          </a:prstGeom>
          <a:noFill/>
        </p:spPr>
      </p:pic>
      <p:pic>
        <p:nvPicPr>
          <p:cNvPr id="51202" name="Picture 2" descr="http://rostp.ru/blesk2/img/3015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340768"/>
            <a:ext cx="4235624" cy="282198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Можжевельник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579296" cy="514116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Древесина красноватая с приятным запахом, ввиду малого размера дерева древесина промышленного значения не имеет. </a:t>
            </a:r>
          </a:p>
          <a:p>
            <a:pPr algn="ctr">
              <a:buNone/>
            </a:pPr>
            <a:r>
              <a:rPr lang="ru-RU" dirty="0" smtClean="0"/>
              <a:t>Обладает  сильными фитонцидными свойствами. </a:t>
            </a:r>
          </a:p>
          <a:p>
            <a:pPr algn="ctr">
              <a:buNone/>
            </a:pPr>
            <a:r>
              <a:rPr lang="ru-RU" dirty="0" smtClean="0"/>
              <a:t>Индейцы Северной Америки для лечения туберкулёза кожи, костей и суставов помещали больных в заросли этого растения, где воздух насыщен летучими выделениями.</a:t>
            </a:r>
            <a:endParaRPr lang="ru-RU" dirty="0"/>
          </a:p>
        </p:txBody>
      </p:sp>
      <p:sp>
        <p:nvSpPr>
          <p:cNvPr id="4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7236296" y="5633864"/>
            <a:ext cx="1728192" cy="122413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Можжевельник </a:t>
            </a:r>
            <a:endParaRPr lang="ru-RU" dirty="0"/>
          </a:p>
        </p:txBody>
      </p:sp>
      <p:sp>
        <p:nvSpPr>
          <p:cNvPr id="4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6516216" y="5085184"/>
            <a:ext cx="1728192" cy="122413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2226" name="Picture 2" descr="http://natpost.ru/wp-content/gallery/mozhzhevelnik-plodi/mozhzhevelnik-plodi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340768"/>
            <a:ext cx="4551462" cy="2821907"/>
          </a:xfrm>
          <a:prstGeom prst="rect">
            <a:avLst/>
          </a:prstGeom>
          <a:noFill/>
        </p:spPr>
      </p:pic>
      <p:pic>
        <p:nvPicPr>
          <p:cNvPr id="52228" name="Picture 4" descr="http://www.plantarium.ru/dat/plants/2/299/200299_3f112bd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8"/>
            <a:ext cx="3744416" cy="498905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Тополь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8229600" cy="61653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/>
              <a:t>В зелёном строительстве используют в одиночных, групповых и аллейных посадках, для обсадки обочин улиц и дорог, а также для укрепления берегов. Древесина отличается зеленоватым оттенком. Листья могут быть использованы как корм животным. В последнее время участились аллергические заболевания при цветении дерева, но вины дерева в этом нет.</a:t>
            </a:r>
            <a:endParaRPr lang="ru-RU" sz="3600" dirty="0"/>
          </a:p>
        </p:txBody>
      </p:sp>
      <p:sp>
        <p:nvSpPr>
          <p:cNvPr id="4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7415808" y="4365104"/>
            <a:ext cx="1728192" cy="122413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Тополь </a:t>
            </a:r>
            <a:endParaRPr lang="ru-RU" dirty="0"/>
          </a:p>
        </p:txBody>
      </p:sp>
      <p:sp>
        <p:nvSpPr>
          <p:cNvPr id="4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7236296" y="5373216"/>
            <a:ext cx="1728192" cy="122413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3252" name="Picture 4" descr="http://nature.baikal.ru/phs/norm/62/62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6045746" cy="4032684"/>
          </a:xfrm>
          <a:prstGeom prst="rect">
            <a:avLst/>
          </a:prstGeom>
          <a:noFill/>
        </p:spPr>
      </p:pic>
      <p:pic>
        <p:nvPicPr>
          <p:cNvPr id="53250" name="Picture 2" descr="http://i1.wp.com/cs607930.vk.me/v607930213/5ca/EhfGn2Oc8sc.jpg?resize=800%2C6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124744"/>
            <a:ext cx="4019600" cy="30147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Пихта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052736"/>
            <a:ext cx="8517632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/>
              <a:t>Из хвои молодых веток получают масло;</a:t>
            </a:r>
            <a:br>
              <a:rPr lang="ru-RU" sz="4000" dirty="0" smtClean="0"/>
            </a:br>
            <a:r>
              <a:rPr lang="ru-RU" sz="4000" dirty="0" smtClean="0"/>
              <a:t>Из живицы – скипидар, из которого делаю мази при ушибах и растяжениях;</a:t>
            </a:r>
            <a:br>
              <a:rPr lang="ru-RU" sz="4000" dirty="0" smtClean="0"/>
            </a:br>
            <a:r>
              <a:rPr lang="ru-RU" sz="4000" dirty="0" smtClean="0"/>
              <a:t>Бревна идут на пиломатериалы, но мы бы не советовали строить дом из этого дерева</a:t>
            </a:r>
          </a:p>
          <a:p>
            <a:pPr algn="ctr">
              <a:buNone/>
            </a:pPr>
            <a:endParaRPr lang="ru-RU" sz="4000" dirty="0"/>
          </a:p>
        </p:txBody>
      </p:sp>
      <p:sp>
        <p:nvSpPr>
          <p:cNvPr id="6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7092280" y="5445224"/>
            <a:ext cx="1728192" cy="122413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Пихта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052736"/>
            <a:ext cx="8517632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/>
              <a:t>Из хвои молодых веток получают масло;</a:t>
            </a:r>
            <a:br>
              <a:rPr lang="ru-RU" sz="4000" dirty="0" smtClean="0"/>
            </a:br>
            <a:r>
              <a:rPr lang="ru-RU" sz="4000" dirty="0" smtClean="0"/>
              <a:t>Из живицы – скипидар, из которого делаю мази при ушибах и растяжениях;</a:t>
            </a:r>
            <a:br>
              <a:rPr lang="ru-RU" sz="4000" dirty="0" smtClean="0"/>
            </a:br>
            <a:r>
              <a:rPr lang="ru-RU" sz="4000" dirty="0" smtClean="0"/>
              <a:t>Бревна идут на пиломатериалы, но мы бы не советовали строить дом из этого дерева</a:t>
            </a:r>
          </a:p>
          <a:p>
            <a:pPr algn="ctr">
              <a:buNone/>
            </a:pPr>
            <a:endParaRPr lang="ru-RU" sz="4000" dirty="0"/>
          </a:p>
        </p:txBody>
      </p:sp>
      <p:sp>
        <p:nvSpPr>
          <p:cNvPr id="6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7020272" y="5633864"/>
            <a:ext cx="1728192" cy="122413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Второй раунд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2348880"/>
            <a:ext cx="6120680" cy="9361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600" dirty="0" smtClean="0">
                <a:latin typeface="Monotype Corsiva" pitchFamily="66" charset="0"/>
              </a:rPr>
              <a:t>Что из чего</a:t>
            </a:r>
            <a:endParaRPr lang="ru-RU" sz="6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Первый раунд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276872"/>
            <a:ext cx="6120680" cy="9361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600" dirty="0" smtClean="0">
                <a:latin typeface="Monotype Corsiva" pitchFamily="66" charset="0"/>
              </a:rPr>
              <a:t>Давайте познакомимся </a:t>
            </a:r>
            <a:endParaRPr lang="ru-RU" sz="6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dirty="0" smtClean="0"/>
              <a:t>Из какого дерева делают спички?</a:t>
            </a:r>
            <a:endParaRPr lang="ru-RU" dirty="0"/>
          </a:p>
        </p:txBody>
      </p:sp>
      <p:pic>
        <p:nvPicPr>
          <p:cNvPr id="8194" name="Picture 2" descr="http://www.vsehpozdravil.ru/res/files/postcards/7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7620000" cy="5105401"/>
          </a:xfrm>
          <a:prstGeom prst="rect">
            <a:avLst/>
          </a:prstGeom>
          <a:noFill/>
        </p:spPr>
      </p:pic>
      <p:pic>
        <p:nvPicPr>
          <p:cNvPr id="8196" name="Picture 4" descr="http://nagadali.ru/wp-content/uploads/2015/08/Screenshot_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573016"/>
            <a:ext cx="4639866" cy="2947680"/>
          </a:xfrm>
          <a:prstGeom prst="rect">
            <a:avLst/>
          </a:prstGeom>
          <a:noFill/>
        </p:spPr>
      </p:pic>
      <p:sp>
        <p:nvSpPr>
          <p:cNvPr id="6" name="Облако 5"/>
          <p:cNvSpPr/>
          <p:nvPr/>
        </p:nvSpPr>
        <p:spPr>
          <a:xfrm>
            <a:off x="6300192" y="5877272"/>
            <a:ext cx="2592288" cy="64807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осина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dirty="0" smtClean="0"/>
              <a:t>Какое дерево применяют для изготовления лыж?</a:t>
            </a:r>
            <a:endParaRPr lang="ru-RU" dirty="0"/>
          </a:p>
        </p:txBody>
      </p:sp>
      <p:pic>
        <p:nvPicPr>
          <p:cNvPr id="7170" name="Picture 2" descr="http://bars.su.images.1c-bitrix-cdn.ru/upload/iblock/c47/c47767ca0746a5f9d0a286b247df91aa.jpg?1420812873424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2081" y="2472831"/>
            <a:ext cx="6419106" cy="4326954"/>
          </a:xfrm>
          <a:prstGeom prst="rect">
            <a:avLst/>
          </a:prstGeom>
          <a:noFill/>
        </p:spPr>
      </p:pic>
      <p:pic>
        <p:nvPicPr>
          <p:cNvPr id="7172" name="Picture 4" descr="http://eng.pgkweb.ru/Attachment.aspx?Id=13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3299520" cy="247464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581128"/>
            <a:ext cx="2304256" cy="792088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 </a:t>
            </a:r>
            <a:r>
              <a:rPr lang="ru-RU" i="1" dirty="0" smtClean="0"/>
              <a:t>Берёза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какого дерева делают пианино?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6093296"/>
            <a:ext cx="1090464" cy="5326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Ель</a:t>
            </a:r>
            <a:endParaRPr lang="ru-RU" dirty="0"/>
          </a:p>
        </p:txBody>
      </p:sp>
      <p:pic>
        <p:nvPicPr>
          <p:cNvPr id="6146" name="Picture 2" descr="https://im2-tub-ru.yandex.net/i?id=f55da423de977c4b327111d24af0c964&amp;n=33&amp;h=190&amp;w=1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340768"/>
            <a:ext cx="4847803" cy="4628558"/>
          </a:xfrm>
          <a:prstGeom prst="rect">
            <a:avLst/>
          </a:prstGeom>
          <a:noFill/>
        </p:spPr>
      </p:pic>
      <p:pic>
        <p:nvPicPr>
          <p:cNvPr id="6148" name="Picture 4" descr="http://altaynews.kz/kaz/uploads/posts/2013-02/1360228167_6-kz.jpg"/>
          <p:cNvPicPr>
            <a:picLocks noChangeAspect="1" noChangeArrowheads="1"/>
          </p:cNvPicPr>
          <p:nvPr/>
        </p:nvPicPr>
        <p:blipFill>
          <a:blip r:embed="rId3" cstate="print"/>
          <a:srcRect r="47044"/>
          <a:stretch>
            <a:fillRect/>
          </a:stretch>
        </p:blipFill>
        <p:spPr bwMode="auto">
          <a:xfrm>
            <a:off x="467544" y="1268760"/>
            <a:ext cx="4320480" cy="47884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1691680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Лук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76672"/>
            <a:ext cx="8229600" cy="3384376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dirty="0" smtClean="0"/>
              <a:t>За счёт сочетания «живучести» и вязкости древесины, оказывался одним из лучших материалов для изготовления луков.  Например, средневековые английские длинные луки, считающиеся основным оружием, с помощью которого англичане одерживали победы в Столетней войне.</a:t>
            </a:r>
            <a:endParaRPr lang="ru-RU" dirty="0"/>
          </a:p>
        </p:txBody>
      </p:sp>
      <p:pic>
        <p:nvPicPr>
          <p:cNvPr id="4098" name="Picture 2" descr="http://warbowaustralia.weebly.com/uploads/8/0/4/0/8040834/9516442.jpg?13102067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17032"/>
            <a:ext cx="5017418" cy="2878627"/>
          </a:xfrm>
          <a:prstGeom prst="rect">
            <a:avLst/>
          </a:prstGeom>
          <a:noFill/>
        </p:spPr>
      </p:pic>
      <p:pic>
        <p:nvPicPr>
          <p:cNvPr id="4100" name="Picture 4" descr="http://otvet.imgsmail.ru/download/9ff7422808dd1303659f7222874cb3bd_i-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844824"/>
            <a:ext cx="3219450" cy="42862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64288" y="627322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тис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Третий раунд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772816"/>
            <a:ext cx="8280920" cy="9361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600" dirty="0" smtClean="0">
                <a:latin typeface="Monotype Corsiva" pitchFamily="66" charset="0"/>
              </a:rPr>
              <a:t>Пословицы и поговорки</a:t>
            </a:r>
            <a:endParaRPr lang="ru-RU" sz="6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Игра с болельщиками </a:t>
            </a:r>
            <a:endParaRPr lang="ru-RU" dirty="0"/>
          </a:p>
        </p:txBody>
      </p:sp>
      <p:sp>
        <p:nvSpPr>
          <p:cNvPr id="6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6444208" y="4005064"/>
            <a:ext cx="1728192" cy="122413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3707904" y="4005064"/>
            <a:ext cx="1728192" cy="122413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592" y="4077072"/>
            <a:ext cx="1728192" cy="122413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Четвертый раунд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32856"/>
            <a:ext cx="8280920" cy="9361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600" dirty="0" smtClean="0">
                <a:latin typeface="Monotype Corsiva" pitchFamily="66" charset="0"/>
              </a:rPr>
              <a:t>Загадки</a:t>
            </a:r>
            <a:endParaRPr lang="ru-RU" sz="6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Пятый  раунд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32856"/>
            <a:ext cx="8280920" cy="9361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600" dirty="0" smtClean="0">
                <a:latin typeface="Monotype Corsiva" pitchFamily="66" charset="0"/>
              </a:rPr>
              <a:t>Значение леса </a:t>
            </a:r>
            <a:endParaRPr lang="ru-RU" sz="6600" dirty="0">
              <a:latin typeface="Monotype Corsiva" pitchFamily="66" charset="0"/>
            </a:endParaRPr>
          </a:p>
        </p:txBody>
      </p:sp>
      <p:pic>
        <p:nvPicPr>
          <p:cNvPr id="4" name="Picture 2" descr="http://oformi.net/uploads/gallery/main/11/still-dream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068960"/>
            <a:ext cx="5544616" cy="3465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игру.</a:t>
            </a:r>
            <a:br>
              <a:rPr lang="ru-RU" dirty="0" smtClean="0"/>
            </a:br>
            <a:r>
              <a:rPr lang="ru-RU" dirty="0" smtClean="0"/>
              <a:t>Поздравляем победителей!!!</a:t>
            </a:r>
            <a:endParaRPr lang="ru-RU" dirty="0"/>
          </a:p>
        </p:txBody>
      </p:sp>
      <p:pic>
        <p:nvPicPr>
          <p:cNvPr id="60422" name="Picture 6" descr="http://s001.radikal.ru/i193/1009/2a/c0434706e5c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36912"/>
            <a:ext cx="619125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600" dirty="0" smtClean="0">
                <a:latin typeface="Monotype Corsiva" pitchFamily="66" charset="0"/>
                <a:hlinkClick r:id="rId3" action="ppaction://hlinksldjump"/>
              </a:rPr>
              <a:t>Давайте познакомимся </a:t>
            </a:r>
            <a:endParaRPr lang="ru-RU" sz="6600" dirty="0">
              <a:latin typeface="Monotype Corsiva" pitchFamily="66" charset="0"/>
            </a:endParaRPr>
          </a:p>
        </p:txBody>
      </p:sp>
      <p:pic>
        <p:nvPicPr>
          <p:cNvPr id="1026" name="Picture 2" descr="http://rewalls.com/pic/201106/1024x600/reWalls.com-370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09600" y="836712"/>
            <a:ext cx="9753600" cy="5715000"/>
          </a:xfrm>
          <a:prstGeom prst="rect">
            <a:avLst/>
          </a:prstGeom>
          <a:noFill/>
        </p:spPr>
      </p:pic>
      <p:sp>
        <p:nvSpPr>
          <p:cNvPr id="6" name="plant">
            <a:hlinkClick r:id="rId5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467544" y="1124744"/>
            <a:ext cx="1440160" cy="108012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sz="6600" dirty="0"/>
          </a:p>
        </p:txBody>
      </p:sp>
      <p:sp>
        <p:nvSpPr>
          <p:cNvPr id="8" name="plant">
            <a:hlinkClick r:id="rId6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2915816" y="1124744"/>
            <a:ext cx="1728192" cy="122413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plant">
            <a:hlinkClick r:id="rId7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5220072" y="1556792"/>
            <a:ext cx="1728192" cy="122413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plant">
            <a:hlinkClick r:id="rId8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6732240" y="4797152"/>
            <a:ext cx="1728192" cy="122413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plant">
            <a:hlinkClick r:id="rId9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251520" y="4725144"/>
            <a:ext cx="1728192" cy="122413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plant">
            <a:hlinkClick r:id="rId10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2411760" y="3861048"/>
            <a:ext cx="1728192" cy="122413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plant">
            <a:hlinkClick r:id="rId11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4716016" y="4293096"/>
            <a:ext cx="1728192" cy="122413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plant">
            <a:hlinkClick r:id="rId1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6156176" y="2924944"/>
            <a:ext cx="1728192" cy="122413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plant">
            <a:hlinkClick r:id="rId1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3707904" y="2636912"/>
            <a:ext cx="1728192" cy="122413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plant">
            <a:hlinkClick r:id="rId14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1259632" y="2492896"/>
            <a:ext cx="1728192" cy="122413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plant">
            <a:hlinkClick r:id="rId15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7236296" y="1484784"/>
            <a:ext cx="1728192" cy="122413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Monotype Corsiva" pitchFamily="66" charset="0"/>
              </a:rPr>
              <a:t>осина</a:t>
            </a:r>
            <a:endParaRPr lang="ru-RU" sz="7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26971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dirty="0" smtClean="0">
                <a:latin typeface="Monotype Corsiva" pitchFamily="66" charset="0"/>
              </a:rPr>
              <a:t>Не береза, не сосна.</a:t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>В тишине стоит она.</a:t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>Но лишь ветер пробежит</a:t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>Вся листва на ней дрожит </a:t>
            </a:r>
          </a:p>
          <a:p>
            <a:pPr algn="ctr">
              <a:buNone/>
            </a:pPr>
            <a:endParaRPr lang="ru-RU" sz="5400" dirty="0"/>
          </a:p>
        </p:txBody>
      </p:sp>
      <p:sp>
        <p:nvSpPr>
          <p:cNvPr id="5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7236296" y="5445224"/>
            <a:ext cx="1728192" cy="122413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Осина </a:t>
            </a:r>
            <a:endParaRPr lang="ru-RU" dirty="0"/>
          </a:p>
        </p:txBody>
      </p:sp>
      <p:pic>
        <p:nvPicPr>
          <p:cNvPr id="36866" name="Picture 2" descr="http://tr.naturewallpaperfree.com/lite/sonbahar/doga-duvar-kagidi-1024x600-747-56ebe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629872" cy="4470628"/>
          </a:xfrm>
          <a:prstGeom prst="rect">
            <a:avLst/>
          </a:prstGeom>
          <a:noFill/>
        </p:spPr>
      </p:pic>
      <p:sp>
        <p:nvSpPr>
          <p:cNvPr id="5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7020272" y="332656"/>
            <a:ext cx="1728192" cy="122413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Monotype Corsiva" pitchFamily="66" charset="0"/>
              </a:rPr>
              <a:t> рябина</a:t>
            </a:r>
            <a:endParaRPr lang="ru-RU" sz="7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latin typeface="Monotype Corsiva" pitchFamily="66" charset="0"/>
              </a:rPr>
              <a:t>Весной зеленела, летом загорела, Осенью красные кораллы надела.</a:t>
            </a:r>
            <a:endParaRPr lang="ru-RU" sz="6600" dirty="0"/>
          </a:p>
        </p:txBody>
      </p:sp>
      <p:sp>
        <p:nvSpPr>
          <p:cNvPr id="6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7092280" y="5301208"/>
            <a:ext cx="1728192" cy="122413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Monotype Corsiva" pitchFamily="66" charset="0"/>
              </a:rPr>
              <a:t> Рябина</a:t>
            </a:r>
            <a:endParaRPr lang="ru-RU" sz="7200" dirty="0">
              <a:latin typeface="Monotype Corsiva" pitchFamily="66" charset="0"/>
            </a:endParaRPr>
          </a:p>
        </p:txBody>
      </p:sp>
      <p:pic>
        <p:nvPicPr>
          <p:cNvPr id="39938" name="Picture 2" descr="http://1.404content.com/1/17/14/429421025271219910/full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6381750" cy="4057650"/>
          </a:xfrm>
          <a:prstGeom prst="rect">
            <a:avLst/>
          </a:prstGeom>
          <a:noFill/>
        </p:spPr>
      </p:pic>
      <p:sp>
        <p:nvSpPr>
          <p:cNvPr id="7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7092280" y="5373216"/>
            <a:ext cx="1728192" cy="122413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ЛИПА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>
              <a:buNone/>
            </a:pPr>
            <a:r>
              <a:rPr lang="ru-RU" sz="4000" dirty="0" smtClean="0"/>
              <a:t>В народе это дерево часто называют «сладким». Нет, конфеты на нём не растут. Во время цветения дерева к нему летят пчёлы. И мёд потом будет самый вкусный и душистый. </a:t>
            </a:r>
          </a:p>
          <a:p>
            <a:pPr algn="ctr"/>
            <a:endParaRPr lang="ru-RU" sz="4000" dirty="0"/>
          </a:p>
        </p:txBody>
      </p:sp>
      <p:sp>
        <p:nvSpPr>
          <p:cNvPr id="5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6876256" y="5085184"/>
            <a:ext cx="1728192" cy="122413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423</Words>
  <Application>Microsoft Office PowerPoint</Application>
  <PresentationFormat>Экран (4:3)</PresentationFormat>
  <Paragraphs>71</Paragraphs>
  <Slides>38</Slides>
  <Notes>1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«Знатоки леса»</vt:lpstr>
      <vt:lpstr>Цель викторины </vt:lpstr>
      <vt:lpstr>Первый раунд </vt:lpstr>
      <vt:lpstr>Давайте познакомимся </vt:lpstr>
      <vt:lpstr>осина</vt:lpstr>
      <vt:lpstr>Осина </vt:lpstr>
      <vt:lpstr> рябина</vt:lpstr>
      <vt:lpstr> Рябина</vt:lpstr>
      <vt:lpstr>ЛИПА</vt:lpstr>
      <vt:lpstr>ЛИПА</vt:lpstr>
      <vt:lpstr>Лиственница </vt:lpstr>
      <vt:lpstr>Лиственница </vt:lpstr>
      <vt:lpstr>береза</vt:lpstr>
      <vt:lpstr>Береза</vt:lpstr>
      <vt:lpstr>ВЯЗ</vt:lpstr>
      <vt:lpstr>ВЯЗ</vt:lpstr>
      <vt:lpstr>ЧЕРЁМУХА</vt:lpstr>
      <vt:lpstr>ЧЕРЁМУХА</vt:lpstr>
      <vt:lpstr>ДУБ</vt:lpstr>
      <vt:lpstr>ДУБ</vt:lpstr>
      <vt:lpstr>КЛЁН</vt:lpstr>
      <vt:lpstr>КЛЁН</vt:lpstr>
      <vt:lpstr>Можжевельник </vt:lpstr>
      <vt:lpstr>Можжевельник </vt:lpstr>
      <vt:lpstr>Тополь </vt:lpstr>
      <vt:lpstr>Тополь </vt:lpstr>
      <vt:lpstr>Пихта </vt:lpstr>
      <vt:lpstr>Пихта </vt:lpstr>
      <vt:lpstr>Второй раунд </vt:lpstr>
      <vt:lpstr>Из какого дерева делают спички?</vt:lpstr>
      <vt:lpstr>Какое дерево применяют для изготовления лыж?</vt:lpstr>
      <vt:lpstr>Из какого дерева делают пианино? </vt:lpstr>
      <vt:lpstr>Лук </vt:lpstr>
      <vt:lpstr>Третий раунд </vt:lpstr>
      <vt:lpstr>Игра с болельщиками </vt:lpstr>
      <vt:lpstr>Четвертый раунд </vt:lpstr>
      <vt:lpstr>Пятый  раунд </vt:lpstr>
      <vt:lpstr>Спасибо за игру. Поздравляем победителей!!!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анюта</dc:creator>
  <cp:lastModifiedBy>анюта</cp:lastModifiedBy>
  <cp:revision>44</cp:revision>
  <dcterms:created xsi:type="dcterms:W3CDTF">2015-10-07T15:37:52Z</dcterms:created>
  <dcterms:modified xsi:type="dcterms:W3CDTF">2015-10-09T20:19:23Z</dcterms:modified>
</cp:coreProperties>
</file>